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96" r:id="rId8"/>
    <p:sldId id="297" r:id="rId9"/>
    <p:sldId id="298" r:id="rId10"/>
    <p:sldId id="265" r:id="rId11"/>
    <p:sldId id="263" r:id="rId12"/>
    <p:sldId id="287" r:id="rId13"/>
    <p:sldId id="264" r:id="rId14"/>
    <p:sldId id="266" r:id="rId15"/>
    <p:sldId id="291" r:id="rId16"/>
    <p:sldId id="270" r:id="rId17"/>
    <p:sldId id="292" r:id="rId18"/>
    <p:sldId id="272" r:id="rId19"/>
    <p:sldId id="293" r:id="rId20"/>
    <p:sldId id="276" r:id="rId21"/>
    <p:sldId id="273" r:id="rId22"/>
    <p:sldId id="278" r:id="rId23"/>
    <p:sldId id="295" r:id="rId24"/>
    <p:sldId id="280" r:id="rId25"/>
    <p:sldId id="27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95EBA-C1A7-45E7-9B8B-33D644D0AE5E}" type="doc">
      <dgm:prSet loTypeId="urn:microsoft.com/office/officeart/2005/8/layout/hProcess3" loCatId="process" qsTypeId="urn:microsoft.com/office/officeart/2005/8/quickstyle/simple1#1" qsCatId="simple" csTypeId="urn:microsoft.com/office/officeart/2005/8/colors/accent1_2#1" csCatId="accent1" phldr="0"/>
      <dgm:spPr/>
    </dgm:pt>
    <dgm:pt modelId="{20C5EFFF-CFD7-4E7A-AFB8-092D70FA0B9D}" type="pres">
      <dgm:prSet presAssocID="{EC095EBA-C1A7-45E7-9B8B-33D644D0AE5E}" presName="Name0" presStyleCnt="0">
        <dgm:presLayoutVars>
          <dgm:dir/>
          <dgm:animLvl val="lvl"/>
          <dgm:resizeHandles val="exact"/>
        </dgm:presLayoutVars>
      </dgm:prSet>
      <dgm:spPr/>
    </dgm:pt>
    <dgm:pt modelId="{06E9F883-0B14-460A-AD38-3EF5E561C3C6}" type="pres">
      <dgm:prSet presAssocID="{EC095EBA-C1A7-45E7-9B8B-33D644D0AE5E}" presName="dummy" presStyleCnt="0"/>
      <dgm:spPr/>
    </dgm:pt>
    <dgm:pt modelId="{E8C7EFAA-4A1D-4F62-AB8F-B07F52BEBEC1}" type="pres">
      <dgm:prSet presAssocID="{EC095EBA-C1A7-45E7-9B8B-33D644D0AE5E}" presName="linH" presStyleCnt="0"/>
      <dgm:spPr/>
    </dgm:pt>
    <dgm:pt modelId="{0BFFFF63-74D0-42E6-8050-9975D21E6969}" type="pres">
      <dgm:prSet presAssocID="{EC095EBA-C1A7-45E7-9B8B-33D644D0AE5E}" presName="padding1" presStyleCnt="0"/>
      <dgm:spPr/>
    </dgm:pt>
    <dgm:pt modelId="{B3962591-EC29-4034-8725-B2E01B00479B}" type="pres">
      <dgm:prSet presAssocID="{EC095EBA-C1A7-45E7-9B8B-33D644D0AE5E}" presName="padding2" presStyleCnt="0"/>
      <dgm:spPr/>
    </dgm:pt>
    <dgm:pt modelId="{37F78A70-A4AE-4B84-96C5-AF220EFA00AA}" type="pres">
      <dgm:prSet presAssocID="{EC095EBA-C1A7-45E7-9B8B-33D644D0AE5E}" presName="negArrow" presStyleCnt="0"/>
      <dgm:spPr/>
    </dgm:pt>
    <dgm:pt modelId="{E37BF6CD-838A-4BBC-9929-AA18D9505229}" type="pres">
      <dgm:prSet presAssocID="{EC095EBA-C1A7-45E7-9B8B-33D644D0AE5E}" presName="backgroundArrow" presStyleLbl="node1" presStyleIdx="0" presStyleCnt="1" custLinFactY="94194" custLinFactNeighborX="80198" custLinFactNeighborY="100000"/>
      <dgm:spPr/>
    </dgm:pt>
  </dgm:ptLst>
  <dgm:cxnLst>
    <dgm:cxn modelId="{84146A6E-A609-4B7D-B989-880BB9B77377}" type="presOf" srcId="{EC095EBA-C1A7-45E7-9B8B-33D644D0AE5E}" destId="{20C5EFFF-CFD7-4E7A-AFB8-092D70FA0B9D}" srcOrd="0" destOrd="0" presId="urn:microsoft.com/office/officeart/2005/8/layout/hProcess3"/>
    <dgm:cxn modelId="{F51ED8C2-85FC-49E8-90E5-703D51770416}" type="presParOf" srcId="{20C5EFFF-CFD7-4E7A-AFB8-092D70FA0B9D}" destId="{06E9F883-0B14-460A-AD38-3EF5E561C3C6}" srcOrd="0" destOrd="0" presId="urn:microsoft.com/office/officeart/2005/8/layout/hProcess3"/>
    <dgm:cxn modelId="{DD728612-50AB-49B5-96C0-2F578A176017}" type="presParOf" srcId="{20C5EFFF-CFD7-4E7A-AFB8-092D70FA0B9D}" destId="{E8C7EFAA-4A1D-4F62-AB8F-B07F52BEBEC1}" srcOrd="1" destOrd="0" presId="urn:microsoft.com/office/officeart/2005/8/layout/hProcess3"/>
    <dgm:cxn modelId="{275DCD86-A752-44DB-B0B8-FF105BFB26CF}" type="presParOf" srcId="{E8C7EFAA-4A1D-4F62-AB8F-B07F52BEBEC1}" destId="{0BFFFF63-74D0-42E6-8050-9975D21E6969}" srcOrd="0" destOrd="0" presId="urn:microsoft.com/office/officeart/2005/8/layout/hProcess3"/>
    <dgm:cxn modelId="{FA01E05F-B0AF-42A1-8E1D-CB3A29324F57}" type="presParOf" srcId="{E8C7EFAA-4A1D-4F62-AB8F-B07F52BEBEC1}" destId="{B3962591-EC29-4034-8725-B2E01B00479B}" srcOrd="1" destOrd="0" presId="urn:microsoft.com/office/officeart/2005/8/layout/hProcess3"/>
    <dgm:cxn modelId="{2A374269-6928-42F2-BCE6-8099B5FE6F64}" type="presParOf" srcId="{E8C7EFAA-4A1D-4F62-AB8F-B07F52BEBEC1}" destId="{37F78A70-A4AE-4B84-96C5-AF220EFA00AA}" srcOrd="2" destOrd="0" presId="urn:microsoft.com/office/officeart/2005/8/layout/hProcess3"/>
    <dgm:cxn modelId="{67467A79-84A2-4ECB-8062-91649FFBA18E}" type="presParOf" srcId="{E8C7EFAA-4A1D-4F62-AB8F-B07F52BEBEC1}" destId="{E37BF6CD-838A-4BBC-9929-AA18D9505229}" srcOrd="3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C4ECA-0070-48E7-A6E1-D7F8B57D8DF9}" type="doc">
      <dgm:prSet loTypeId="urn:microsoft.com/office/officeart/2008/layout/VerticalCurvedList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4DA8EFEA-0692-46DF-9530-FF3CD324BF5A}">
      <dgm:prSet phldrT="[文本]" custT="1"/>
      <dgm:spPr/>
      <dgm:t>
        <a:bodyPr/>
        <a:lstStyle/>
        <a:p>
          <a:r>
            <a:rPr lang="zh-CN" altLang="en-US" sz="1800" dirty="0" smtClean="0">
              <a:solidFill>
                <a:schemeClr val="tx1"/>
              </a:solidFill>
            </a:rPr>
            <a:t>       建设成为</a:t>
          </a:r>
          <a:r>
            <a:rPr lang="zh-CN" altLang="en-US" sz="1800" b="1" dirty="0" smtClean="0">
              <a:solidFill>
                <a:schemeClr val="tx1"/>
              </a:solidFill>
            </a:rPr>
            <a:t>贵州省知名休闲度假旅游圣地、国家民族医药养生示范基地和国际知名民族医药体验中心</a:t>
          </a:r>
          <a:r>
            <a:rPr lang="zh-CN" altLang="en-US" sz="1800" dirty="0" smtClean="0">
              <a:solidFill>
                <a:schemeClr val="tx1"/>
              </a:solidFill>
            </a:rPr>
            <a:t>。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20377F93-E9C1-4EE0-9F7D-E20C55BECCBF}" type="parTrans" cxnId="{119B5021-AD83-4EC5-BD08-0F6FCF67262D}">
      <dgm:prSet/>
      <dgm:spPr/>
      <dgm:t>
        <a:bodyPr/>
        <a:lstStyle/>
        <a:p>
          <a:endParaRPr lang="zh-CN" altLang="en-US"/>
        </a:p>
      </dgm:t>
    </dgm:pt>
    <dgm:pt modelId="{3F8C5297-F7FB-49D3-8A57-2087BA53BDED}" type="sibTrans" cxnId="{119B5021-AD83-4EC5-BD08-0F6FCF67262D}">
      <dgm:prSet/>
      <dgm:spPr/>
      <dgm:t>
        <a:bodyPr/>
        <a:lstStyle/>
        <a:p>
          <a:endParaRPr lang="zh-CN" altLang="en-US"/>
        </a:p>
      </dgm:t>
    </dgm:pt>
    <dgm:pt modelId="{9F3E4783-EA33-458E-BEE4-F67308C54DE7}" type="pres">
      <dgm:prSet presAssocID="{B2CC4ECA-0070-48E7-A6E1-D7F8B57D8D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9E1E353D-7185-4ACF-9F44-20BB0BE87408}" type="pres">
      <dgm:prSet presAssocID="{B2CC4ECA-0070-48E7-A6E1-D7F8B57D8DF9}" presName="Name1" presStyleCnt="0"/>
      <dgm:spPr/>
    </dgm:pt>
    <dgm:pt modelId="{D848ED7D-AB1D-41C0-8759-0104C878ED7D}" type="pres">
      <dgm:prSet presAssocID="{B2CC4ECA-0070-48E7-A6E1-D7F8B57D8DF9}" presName="cycle" presStyleCnt="0"/>
      <dgm:spPr/>
    </dgm:pt>
    <dgm:pt modelId="{36912780-8E69-4A7B-88EB-851A8BEBB9AF}" type="pres">
      <dgm:prSet presAssocID="{B2CC4ECA-0070-48E7-A6E1-D7F8B57D8DF9}" presName="srcNode" presStyleLbl="node1" presStyleIdx="0" presStyleCnt="1"/>
      <dgm:spPr/>
    </dgm:pt>
    <dgm:pt modelId="{FD78391E-A0F7-46B6-823A-0E37F6447019}" type="pres">
      <dgm:prSet presAssocID="{B2CC4ECA-0070-48E7-A6E1-D7F8B57D8DF9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4420D9AC-86DE-4CC8-AEB8-AAFDF1FE3D6A}" type="pres">
      <dgm:prSet presAssocID="{B2CC4ECA-0070-48E7-A6E1-D7F8B57D8DF9}" presName="extraNode" presStyleLbl="node1" presStyleIdx="0" presStyleCnt="1"/>
      <dgm:spPr/>
    </dgm:pt>
    <dgm:pt modelId="{263D4CEE-BE80-4FAD-B6A3-ED0354D36DB6}" type="pres">
      <dgm:prSet presAssocID="{B2CC4ECA-0070-48E7-A6E1-D7F8B57D8DF9}" presName="dstNode" presStyleLbl="node1" presStyleIdx="0" presStyleCnt="1"/>
      <dgm:spPr/>
    </dgm:pt>
    <dgm:pt modelId="{5AA377CD-E087-45E4-8C12-F2B72990E21D}" type="pres">
      <dgm:prSet presAssocID="{4DA8EFEA-0692-46DF-9530-FF3CD324BF5A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BC01B2-E3EC-40D2-9275-0FD0514C4234}" type="pres">
      <dgm:prSet presAssocID="{4DA8EFEA-0692-46DF-9530-FF3CD324BF5A}" presName="accent_1" presStyleCnt="0"/>
      <dgm:spPr/>
    </dgm:pt>
    <dgm:pt modelId="{5208DF98-921D-4B86-A160-9E5F368B37C6}" type="pres">
      <dgm:prSet presAssocID="{4DA8EFEA-0692-46DF-9530-FF3CD324BF5A}" presName="accentRepeatNode" presStyleLbl="solidFgAcc1" presStyleIdx="0" presStyleCnt="1" custScaleX="60352" custScaleY="77857"/>
      <dgm:spPr/>
    </dgm:pt>
  </dgm:ptLst>
  <dgm:cxnLst>
    <dgm:cxn modelId="{119B5021-AD83-4EC5-BD08-0F6FCF67262D}" srcId="{B2CC4ECA-0070-48E7-A6E1-D7F8B57D8DF9}" destId="{4DA8EFEA-0692-46DF-9530-FF3CD324BF5A}" srcOrd="0" destOrd="0" parTransId="{20377F93-E9C1-4EE0-9F7D-E20C55BECCBF}" sibTransId="{3F8C5297-F7FB-49D3-8A57-2087BA53BDED}"/>
    <dgm:cxn modelId="{0EE9A8FE-0A0E-4619-9952-2D343C8DE6BD}" type="presOf" srcId="{B2CC4ECA-0070-48E7-A6E1-D7F8B57D8DF9}" destId="{9F3E4783-EA33-458E-BEE4-F67308C54DE7}" srcOrd="0" destOrd="0" presId="urn:microsoft.com/office/officeart/2008/layout/VerticalCurvedList#2"/>
    <dgm:cxn modelId="{D67B22E1-A608-4693-865F-D611D03E1D36}" type="presOf" srcId="{3F8C5297-F7FB-49D3-8A57-2087BA53BDED}" destId="{FD78391E-A0F7-46B6-823A-0E37F6447019}" srcOrd="0" destOrd="0" presId="urn:microsoft.com/office/officeart/2008/layout/VerticalCurvedList#2"/>
    <dgm:cxn modelId="{41EA1A99-54BA-48B7-88FD-76F3F6BA2B6F}" type="presOf" srcId="{4DA8EFEA-0692-46DF-9530-FF3CD324BF5A}" destId="{5AA377CD-E087-45E4-8C12-F2B72990E21D}" srcOrd="0" destOrd="0" presId="urn:microsoft.com/office/officeart/2008/layout/VerticalCurvedList#2"/>
    <dgm:cxn modelId="{93DF947D-29F5-44F9-B07F-A3D90AC0E5D7}" type="presParOf" srcId="{9F3E4783-EA33-458E-BEE4-F67308C54DE7}" destId="{9E1E353D-7185-4ACF-9F44-20BB0BE87408}" srcOrd="0" destOrd="0" presId="urn:microsoft.com/office/officeart/2008/layout/VerticalCurvedList#2"/>
    <dgm:cxn modelId="{5A0DA14D-9E1B-4340-822B-DB4B9289D7AC}" type="presParOf" srcId="{9E1E353D-7185-4ACF-9F44-20BB0BE87408}" destId="{D848ED7D-AB1D-41C0-8759-0104C878ED7D}" srcOrd="0" destOrd="0" presId="urn:microsoft.com/office/officeart/2008/layout/VerticalCurvedList#2"/>
    <dgm:cxn modelId="{068740E2-5EEA-45F2-92EF-3B501884BB76}" type="presParOf" srcId="{D848ED7D-AB1D-41C0-8759-0104C878ED7D}" destId="{36912780-8E69-4A7B-88EB-851A8BEBB9AF}" srcOrd="0" destOrd="0" presId="urn:microsoft.com/office/officeart/2008/layout/VerticalCurvedList#2"/>
    <dgm:cxn modelId="{8A413332-C3D2-403C-AD74-797E364D5FE4}" type="presParOf" srcId="{D848ED7D-AB1D-41C0-8759-0104C878ED7D}" destId="{FD78391E-A0F7-46B6-823A-0E37F6447019}" srcOrd="1" destOrd="0" presId="urn:microsoft.com/office/officeart/2008/layout/VerticalCurvedList#2"/>
    <dgm:cxn modelId="{F339B83D-C48C-4EE0-8E07-B7A3C67C7383}" type="presParOf" srcId="{D848ED7D-AB1D-41C0-8759-0104C878ED7D}" destId="{4420D9AC-86DE-4CC8-AEB8-AAFDF1FE3D6A}" srcOrd="2" destOrd="0" presId="urn:microsoft.com/office/officeart/2008/layout/VerticalCurvedList#2"/>
    <dgm:cxn modelId="{8795D8D3-0382-4CC4-8881-C85668F13784}" type="presParOf" srcId="{D848ED7D-AB1D-41C0-8759-0104C878ED7D}" destId="{263D4CEE-BE80-4FAD-B6A3-ED0354D36DB6}" srcOrd="3" destOrd="0" presId="urn:microsoft.com/office/officeart/2008/layout/VerticalCurvedList#2"/>
    <dgm:cxn modelId="{9A2EB528-687F-4ABF-80A3-7A21157A5CB6}" type="presParOf" srcId="{9E1E353D-7185-4ACF-9F44-20BB0BE87408}" destId="{5AA377CD-E087-45E4-8C12-F2B72990E21D}" srcOrd="1" destOrd="0" presId="urn:microsoft.com/office/officeart/2008/layout/VerticalCurvedList#2"/>
    <dgm:cxn modelId="{D28517CE-1E7C-4A6B-99FA-238AF70C593D}" type="presParOf" srcId="{9E1E353D-7185-4ACF-9F44-20BB0BE87408}" destId="{2CBC01B2-E3EC-40D2-9275-0FD0514C4234}" srcOrd="2" destOrd="0" presId="urn:microsoft.com/office/officeart/2008/layout/VerticalCurvedList#2"/>
    <dgm:cxn modelId="{7FFDC2C0-6916-4525-BAE2-27C0D6401FE5}" type="presParOf" srcId="{2CBC01B2-E3EC-40D2-9275-0FD0514C4234}" destId="{5208DF98-921D-4B86-A160-9E5F368B37C6}" srcOrd="0" destOrd="0" presId="urn:microsoft.com/office/officeart/2008/layout/VerticalCurvedList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143AB-F9D9-4521-BD57-06B4658A88A4}" type="doc">
      <dgm:prSet loTypeId="urn:microsoft.com/office/officeart/2005/8/layout/list1#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F1F7A16F-C2F6-44F3-8BFE-3E34C2D4FAB9}">
      <dgm:prSet phldrT="[文本]" custT="1"/>
      <dgm:spPr/>
      <dgm:t>
        <a:bodyPr/>
        <a:lstStyle/>
        <a:p>
          <a:r>
            <a:rPr lang="zh-CN" sz="1800" b="1" dirty="0" smtClean="0"/>
            <a:t>建安工程费用</a:t>
          </a:r>
          <a:r>
            <a:rPr lang="zh-CN" sz="1800" dirty="0" smtClean="0"/>
            <a:t>：总建筑面积</a:t>
          </a:r>
          <a:r>
            <a:rPr lang="en-US" sz="1800" dirty="0" smtClean="0"/>
            <a:t>31000m</a:t>
          </a:r>
          <a:r>
            <a:rPr lang="en-US" sz="1800" baseline="30000" dirty="0" smtClean="0"/>
            <a:t>2</a:t>
          </a:r>
          <a:r>
            <a:rPr lang="zh-CN" sz="1800" dirty="0" smtClean="0"/>
            <a:t>，总投资</a:t>
          </a:r>
          <a:r>
            <a:rPr lang="en-US" sz="1800" dirty="0" smtClean="0"/>
            <a:t>7225</a:t>
          </a:r>
          <a:r>
            <a:rPr lang="zh-CN" sz="1800" dirty="0" smtClean="0"/>
            <a:t>万元。</a:t>
          </a:r>
          <a:endParaRPr lang="zh-CN" altLang="en-US" sz="1800" dirty="0"/>
        </a:p>
      </dgm:t>
    </dgm:pt>
    <dgm:pt modelId="{70F6EDAF-D717-4E37-B435-0E1848C57CBC}" type="parTrans" cxnId="{42BDEAED-BA2B-45BC-8B11-5565A602A88D}">
      <dgm:prSet/>
      <dgm:spPr/>
      <dgm:t>
        <a:bodyPr/>
        <a:lstStyle/>
        <a:p>
          <a:endParaRPr lang="zh-CN" altLang="en-US"/>
        </a:p>
      </dgm:t>
    </dgm:pt>
    <dgm:pt modelId="{10528600-35EA-4FF8-A4D3-32F6B2E9843D}" type="sibTrans" cxnId="{42BDEAED-BA2B-45BC-8B11-5565A602A88D}">
      <dgm:prSet/>
      <dgm:spPr/>
      <dgm:t>
        <a:bodyPr/>
        <a:lstStyle/>
        <a:p>
          <a:endParaRPr lang="zh-CN" altLang="en-US"/>
        </a:p>
      </dgm:t>
    </dgm:pt>
    <dgm:pt modelId="{FEE8784D-A6C1-436E-9A3F-7E68EBAC2701}">
      <dgm:prSet phldrT="[文本]" custT="1"/>
      <dgm:spPr/>
      <dgm:t>
        <a:bodyPr/>
        <a:lstStyle/>
        <a:p>
          <a:r>
            <a:rPr lang="zh-CN" sz="1800" b="1" dirty="0" smtClean="0"/>
            <a:t>设备购置费用</a:t>
          </a:r>
          <a:r>
            <a:rPr lang="zh-CN" sz="1800" dirty="0" smtClean="0"/>
            <a:t>：包括生产设备、研发设备、酒店设备、经营设备等，按</a:t>
          </a:r>
          <a:r>
            <a:rPr lang="en-US" sz="1800" dirty="0" smtClean="0"/>
            <a:t>2850</a:t>
          </a:r>
          <a:r>
            <a:rPr lang="zh-CN" sz="1800" dirty="0" smtClean="0"/>
            <a:t>万元计算。</a:t>
          </a:r>
          <a:endParaRPr lang="zh-CN" altLang="en-US" sz="1800" dirty="0"/>
        </a:p>
      </dgm:t>
    </dgm:pt>
    <dgm:pt modelId="{2EE8FB10-0F4B-4263-A4AE-6682A02E0F8F}" type="parTrans" cxnId="{4B5D28B8-2070-4402-8391-2733185022A9}">
      <dgm:prSet/>
      <dgm:spPr/>
      <dgm:t>
        <a:bodyPr/>
        <a:lstStyle/>
        <a:p>
          <a:endParaRPr lang="zh-CN" altLang="en-US"/>
        </a:p>
      </dgm:t>
    </dgm:pt>
    <dgm:pt modelId="{EF8B3F31-4F83-409F-9EE7-E3EB90AF50E3}" type="sibTrans" cxnId="{4B5D28B8-2070-4402-8391-2733185022A9}">
      <dgm:prSet/>
      <dgm:spPr/>
      <dgm:t>
        <a:bodyPr/>
        <a:lstStyle/>
        <a:p>
          <a:endParaRPr lang="zh-CN" altLang="en-US"/>
        </a:p>
      </dgm:t>
    </dgm:pt>
    <dgm:pt modelId="{880F1E56-4093-45E0-9C80-703D3803350E}">
      <dgm:prSet phldrT="[文本]" custT="1"/>
      <dgm:spPr/>
      <dgm:t>
        <a:bodyPr/>
        <a:lstStyle/>
        <a:p>
          <a:r>
            <a:rPr lang="zh-CN" sz="1800" b="1" dirty="0" smtClean="0"/>
            <a:t>工程建设及其他费用</a:t>
          </a:r>
          <a:r>
            <a:rPr lang="zh-CN" sz="1800" dirty="0" smtClean="0"/>
            <a:t>：包括规划设计、项目勘探、项目建设管理、项目监理费等，总费用为</a:t>
          </a:r>
          <a:r>
            <a:rPr lang="en-US" sz="1800" dirty="0" smtClean="0"/>
            <a:t>460</a:t>
          </a:r>
          <a:r>
            <a:rPr lang="zh-CN" sz="1800" dirty="0" smtClean="0"/>
            <a:t>万元。</a:t>
          </a:r>
          <a:endParaRPr lang="zh-CN" altLang="en-US" sz="1800" dirty="0"/>
        </a:p>
      </dgm:t>
    </dgm:pt>
    <dgm:pt modelId="{55999109-1C2E-450B-A4AB-31D9DAFD80CA}" type="parTrans" cxnId="{10F117FE-8366-4731-B4BD-CCAE1CA0283C}">
      <dgm:prSet/>
      <dgm:spPr/>
      <dgm:t>
        <a:bodyPr/>
        <a:lstStyle/>
        <a:p>
          <a:endParaRPr lang="zh-CN" altLang="en-US"/>
        </a:p>
      </dgm:t>
    </dgm:pt>
    <dgm:pt modelId="{B8CDC7E8-7DAB-421B-A590-81F6AA68DE90}" type="sibTrans" cxnId="{10F117FE-8366-4731-B4BD-CCAE1CA0283C}">
      <dgm:prSet/>
      <dgm:spPr/>
      <dgm:t>
        <a:bodyPr/>
        <a:lstStyle/>
        <a:p>
          <a:endParaRPr lang="zh-CN" altLang="en-US"/>
        </a:p>
      </dgm:t>
    </dgm:pt>
    <dgm:pt modelId="{77D5E457-5CF1-4C69-AB5F-3B4A927C790C}" type="pres">
      <dgm:prSet presAssocID="{A88143AB-F9D9-4521-BD57-06B4658A88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0B2269F-F1F6-41C8-A24D-0EE47E3710B8}" type="pres">
      <dgm:prSet presAssocID="{F1F7A16F-C2F6-44F3-8BFE-3E34C2D4FAB9}" presName="parentLin" presStyleCnt="0"/>
      <dgm:spPr/>
    </dgm:pt>
    <dgm:pt modelId="{150E344A-4535-4924-A28D-6A8EFD9EB158}" type="pres">
      <dgm:prSet presAssocID="{F1F7A16F-C2F6-44F3-8BFE-3E34C2D4FAB9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C8EE78E4-A9A6-423A-B782-CFD008A7B98C}" type="pres">
      <dgm:prSet presAssocID="{F1F7A16F-C2F6-44F3-8BFE-3E34C2D4FAB9}" presName="parentText" presStyleLbl="node1" presStyleIdx="0" presStyleCnt="3" custScaleY="1060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DD47EB-3E5C-434C-81AA-6CFC6C78CF3F}" type="pres">
      <dgm:prSet presAssocID="{F1F7A16F-C2F6-44F3-8BFE-3E34C2D4FAB9}" presName="negativeSpace" presStyleCnt="0"/>
      <dgm:spPr/>
    </dgm:pt>
    <dgm:pt modelId="{9A5E2A8C-5C67-449D-BD9D-423542BCA243}" type="pres">
      <dgm:prSet presAssocID="{F1F7A16F-C2F6-44F3-8BFE-3E34C2D4FAB9}" presName="childText" presStyleLbl="conFgAcc1" presStyleIdx="0" presStyleCnt="3">
        <dgm:presLayoutVars>
          <dgm:bulletEnabled val="1"/>
        </dgm:presLayoutVars>
      </dgm:prSet>
      <dgm:spPr/>
    </dgm:pt>
    <dgm:pt modelId="{9C1B58EB-7735-408D-B1B3-D1684A51995A}" type="pres">
      <dgm:prSet presAssocID="{10528600-35EA-4FF8-A4D3-32F6B2E9843D}" presName="spaceBetweenRectangles" presStyleCnt="0"/>
      <dgm:spPr/>
    </dgm:pt>
    <dgm:pt modelId="{555014E3-5F7B-4EC0-9D35-E83D81F94FD0}" type="pres">
      <dgm:prSet presAssocID="{FEE8784D-A6C1-436E-9A3F-7E68EBAC2701}" presName="parentLin" presStyleCnt="0"/>
      <dgm:spPr/>
    </dgm:pt>
    <dgm:pt modelId="{5C0EB38A-D9F5-4CA1-B8EF-B2B95E5CA3D6}" type="pres">
      <dgm:prSet presAssocID="{FEE8784D-A6C1-436E-9A3F-7E68EBAC2701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4929CEA9-A82F-4D5D-995B-74C32634C50E}" type="pres">
      <dgm:prSet presAssocID="{FEE8784D-A6C1-436E-9A3F-7E68EBAC27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103201-A4CF-48F1-A931-EEBFC3B63927}" type="pres">
      <dgm:prSet presAssocID="{FEE8784D-A6C1-436E-9A3F-7E68EBAC2701}" presName="negativeSpace" presStyleCnt="0"/>
      <dgm:spPr/>
    </dgm:pt>
    <dgm:pt modelId="{17685945-4FB1-4082-B81D-54FE9F5F8D38}" type="pres">
      <dgm:prSet presAssocID="{FEE8784D-A6C1-436E-9A3F-7E68EBAC2701}" presName="childText" presStyleLbl="conFgAcc1" presStyleIdx="1" presStyleCnt="3">
        <dgm:presLayoutVars>
          <dgm:bulletEnabled val="1"/>
        </dgm:presLayoutVars>
      </dgm:prSet>
      <dgm:spPr/>
    </dgm:pt>
    <dgm:pt modelId="{4D36B7CF-5D20-4D03-BC5E-C6F107A98842}" type="pres">
      <dgm:prSet presAssocID="{EF8B3F31-4F83-409F-9EE7-E3EB90AF50E3}" presName="spaceBetweenRectangles" presStyleCnt="0"/>
      <dgm:spPr/>
    </dgm:pt>
    <dgm:pt modelId="{84AB1B3A-00CB-4880-B22A-949ED875AA6E}" type="pres">
      <dgm:prSet presAssocID="{880F1E56-4093-45E0-9C80-703D3803350E}" presName="parentLin" presStyleCnt="0"/>
      <dgm:spPr/>
    </dgm:pt>
    <dgm:pt modelId="{ABAFB1F2-E62C-4F10-964F-AC99A35C990B}" type="pres">
      <dgm:prSet presAssocID="{880F1E56-4093-45E0-9C80-703D3803350E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AD4EA643-9231-4CB0-8EB4-52A39A4B7CB7}" type="pres">
      <dgm:prSet presAssocID="{880F1E56-4093-45E0-9C80-703D3803350E}" presName="parentText" presStyleLbl="node1" presStyleIdx="2" presStyleCnt="3" custScaleY="15678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4A1F41-76A5-4698-888C-5C431495BB68}" type="pres">
      <dgm:prSet presAssocID="{880F1E56-4093-45E0-9C80-703D3803350E}" presName="negativeSpace" presStyleCnt="0"/>
      <dgm:spPr/>
    </dgm:pt>
    <dgm:pt modelId="{0F23E609-230D-498B-AD69-314F7FB8AA8F}" type="pres">
      <dgm:prSet presAssocID="{880F1E56-4093-45E0-9C80-703D380335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A4AC1EF-1CB8-437D-8603-F09B1E2C33BB}" type="presOf" srcId="{F1F7A16F-C2F6-44F3-8BFE-3E34C2D4FAB9}" destId="{150E344A-4535-4924-A28D-6A8EFD9EB158}" srcOrd="0" destOrd="0" presId="urn:microsoft.com/office/officeart/2005/8/layout/list1#1"/>
    <dgm:cxn modelId="{F6DF9CDC-85EB-4BC3-9776-F99A482205C8}" type="presOf" srcId="{F1F7A16F-C2F6-44F3-8BFE-3E34C2D4FAB9}" destId="{C8EE78E4-A9A6-423A-B782-CFD008A7B98C}" srcOrd="1" destOrd="0" presId="urn:microsoft.com/office/officeart/2005/8/layout/list1#1"/>
    <dgm:cxn modelId="{4B5D28B8-2070-4402-8391-2733185022A9}" srcId="{A88143AB-F9D9-4521-BD57-06B4658A88A4}" destId="{FEE8784D-A6C1-436E-9A3F-7E68EBAC2701}" srcOrd="1" destOrd="0" parTransId="{2EE8FB10-0F4B-4263-A4AE-6682A02E0F8F}" sibTransId="{EF8B3F31-4F83-409F-9EE7-E3EB90AF50E3}"/>
    <dgm:cxn modelId="{BDF080FE-1E92-43B3-A032-AB9F280D7A66}" type="presOf" srcId="{A88143AB-F9D9-4521-BD57-06B4658A88A4}" destId="{77D5E457-5CF1-4C69-AB5F-3B4A927C790C}" srcOrd="0" destOrd="0" presId="urn:microsoft.com/office/officeart/2005/8/layout/list1#1"/>
    <dgm:cxn modelId="{42BDEAED-BA2B-45BC-8B11-5565A602A88D}" srcId="{A88143AB-F9D9-4521-BD57-06B4658A88A4}" destId="{F1F7A16F-C2F6-44F3-8BFE-3E34C2D4FAB9}" srcOrd="0" destOrd="0" parTransId="{70F6EDAF-D717-4E37-B435-0E1848C57CBC}" sibTransId="{10528600-35EA-4FF8-A4D3-32F6B2E9843D}"/>
    <dgm:cxn modelId="{0EB24038-FFDC-48E4-A6B6-3901D032175B}" type="presOf" srcId="{FEE8784D-A6C1-436E-9A3F-7E68EBAC2701}" destId="{5C0EB38A-D9F5-4CA1-B8EF-B2B95E5CA3D6}" srcOrd="0" destOrd="0" presId="urn:microsoft.com/office/officeart/2005/8/layout/list1#1"/>
    <dgm:cxn modelId="{870AB9B4-5D2B-478D-B0EC-6F4D97AC9599}" type="presOf" srcId="{880F1E56-4093-45E0-9C80-703D3803350E}" destId="{AD4EA643-9231-4CB0-8EB4-52A39A4B7CB7}" srcOrd="1" destOrd="0" presId="urn:microsoft.com/office/officeart/2005/8/layout/list1#1"/>
    <dgm:cxn modelId="{0D162F94-3823-4FA4-B60B-C909F6AE8D48}" type="presOf" srcId="{FEE8784D-A6C1-436E-9A3F-7E68EBAC2701}" destId="{4929CEA9-A82F-4D5D-995B-74C32634C50E}" srcOrd="1" destOrd="0" presId="urn:microsoft.com/office/officeart/2005/8/layout/list1#1"/>
    <dgm:cxn modelId="{10F117FE-8366-4731-B4BD-CCAE1CA0283C}" srcId="{A88143AB-F9D9-4521-BD57-06B4658A88A4}" destId="{880F1E56-4093-45E0-9C80-703D3803350E}" srcOrd="2" destOrd="0" parTransId="{55999109-1C2E-450B-A4AB-31D9DAFD80CA}" sibTransId="{B8CDC7E8-7DAB-421B-A590-81F6AA68DE90}"/>
    <dgm:cxn modelId="{0500909E-0B30-45DE-97E8-0DC49416E430}" type="presOf" srcId="{880F1E56-4093-45E0-9C80-703D3803350E}" destId="{ABAFB1F2-E62C-4F10-964F-AC99A35C990B}" srcOrd="0" destOrd="0" presId="urn:microsoft.com/office/officeart/2005/8/layout/list1#1"/>
    <dgm:cxn modelId="{AB3E49D7-015A-4756-88FE-20AC9925CA9A}" type="presParOf" srcId="{77D5E457-5CF1-4C69-AB5F-3B4A927C790C}" destId="{A0B2269F-F1F6-41C8-A24D-0EE47E3710B8}" srcOrd="0" destOrd="0" presId="urn:microsoft.com/office/officeart/2005/8/layout/list1#1"/>
    <dgm:cxn modelId="{75D29844-7FDB-4169-9FAE-273986B12877}" type="presParOf" srcId="{A0B2269F-F1F6-41C8-A24D-0EE47E3710B8}" destId="{150E344A-4535-4924-A28D-6A8EFD9EB158}" srcOrd="0" destOrd="0" presId="urn:microsoft.com/office/officeart/2005/8/layout/list1#1"/>
    <dgm:cxn modelId="{147BFC2B-453F-444F-9DCA-4E7841FE47E6}" type="presParOf" srcId="{A0B2269F-F1F6-41C8-A24D-0EE47E3710B8}" destId="{C8EE78E4-A9A6-423A-B782-CFD008A7B98C}" srcOrd="1" destOrd="0" presId="urn:microsoft.com/office/officeart/2005/8/layout/list1#1"/>
    <dgm:cxn modelId="{FA439601-C037-423C-BE52-354E3907C02E}" type="presParOf" srcId="{77D5E457-5CF1-4C69-AB5F-3B4A927C790C}" destId="{E8DD47EB-3E5C-434C-81AA-6CFC6C78CF3F}" srcOrd="1" destOrd="0" presId="urn:microsoft.com/office/officeart/2005/8/layout/list1#1"/>
    <dgm:cxn modelId="{C94BBDE3-FC84-4A0A-AAF5-B762FC83852E}" type="presParOf" srcId="{77D5E457-5CF1-4C69-AB5F-3B4A927C790C}" destId="{9A5E2A8C-5C67-449D-BD9D-423542BCA243}" srcOrd="2" destOrd="0" presId="urn:microsoft.com/office/officeart/2005/8/layout/list1#1"/>
    <dgm:cxn modelId="{FF78FA95-E672-48E9-BFF6-D8D674E3A969}" type="presParOf" srcId="{77D5E457-5CF1-4C69-AB5F-3B4A927C790C}" destId="{9C1B58EB-7735-408D-B1B3-D1684A51995A}" srcOrd="3" destOrd="0" presId="urn:microsoft.com/office/officeart/2005/8/layout/list1#1"/>
    <dgm:cxn modelId="{D5ED265F-F689-49AF-9EFF-EB93F9FC90B5}" type="presParOf" srcId="{77D5E457-5CF1-4C69-AB5F-3B4A927C790C}" destId="{555014E3-5F7B-4EC0-9D35-E83D81F94FD0}" srcOrd="4" destOrd="0" presId="urn:microsoft.com/office/officeart/2005/8/layout/list1#1"/>
    <dgm:cxn modelId="{4E94FB42-2546-4D23-B9FB-96F9B209CEA1}" type="presParOf" srcId="{555014E3-5F7B-4EC0-9D35-E83D81F94FD0}" destId="{5C0EB38A-D9F5-4CA1-B8EF-B2B95E5CA3D6}" srcOrd="0" destOrd="0" presId="urn:microsoft.com/office/officeart/2005/8/layout/list1#1"/>
    <dgm:cxn modelId="{BEA8044E-9469-483C-A995-414D9364321F}" type="presParOf" srcId="{555014E3-5F7B-4EC0-9D35-E83D81F94FD0}" destId="{4929CEA9-A82F-4D5D-995B-74C32634C50E}" srcOrd="1" destOrd="0" presId="urn:microsoft.com/office/officeart/2005/8/layout/list1#1"/>
    <dgm:cxn modelId="{EAD7E794-12F9-45AA-882C-73EF80F2D066}" type="presParOf" srcId="{77D5E457-5CF1-4C69-AB5F-3B4A927C790C}" destId="{32103201-A4CF-48F1-A931-EEBFC3B63927}" srcOrd="5" destOrd="0" presId="urn:microsoft.com/office/officeart/2005/8/layout/list1#1"/>
    <dgm:cxn modelId="{2355FF1C-78C1-418D-8F34-014E7B4A63C8}" type="presParOf" srcId="{77D5E457-5CF1-4C69-AB5F-3B4A927C790C}" destId="{17685945-4FB1-4082-B81D-54FE9F5F8D38}" srcOrd="6" destOrd="0" presId="urn:microsoft.com/office/officeart/2005/8/layout/list1#1"/>
    <dgm:cxn modelId="{06A1C978-94B8-471F-9895-B5893F9F7616}" type="presParOf" srcId="{77D5E457-5CF1-4C69-AB5F-3B4A927C790C}" destId="{4D36B7CF-5D20-4D03-BC5E-C6F107A98842}" srcOrd="7" destOrd="0" presId="urn:microsoft.com/office/officeart/2005/8/layout/list1#1"/>
    <dgm:cxn modelId="{07EE8434-EB5F-4CE0-A17C-236D68A707BA}" type="presParOf" srcId="{77D5E457-5CF1-4C69-AB5F-3B4A927C790C}" destId="{84AB1B3A-00CB-4880-B22A-949ED875AA6E}" srcOrd="8" destOrd="0" presId="urn:microsoft.com/office/officeart/2005/8/layout/list1#1"/>
    <dgm:cxn modelId="{5569D833-653A-4ED5-BEED-DFAC500E6B9C}" type="presParOf" srcId="{84AB1B3A-00CB-4880-B22A-949ED875AA6E}" destId="{ABAFB1F2-E62C-4F10-964F-AC99A35C990B}" srcOrd="0" destOrd="0" presId="urn:microsoft.com/office/officeart/2005/8/layout/list1#1"/>
    <dgm:cxn modelId="{B940F5B4-40F3-4BF3-B048-DEFC1200634E}" type="presParOf" srcId="{84AB1B3A-00CB-4880-B22A-949ED875AA6E}" destId="{AD4EA643-9231-4CB0-8EB4-52A39A4B7CB7}" srcOrd="1" destOrd="0" presId="urn:microsoft.com/office/officeart/2005/8/layout/list1#1"/>
    <dgm:cxn modelId="{B37125A8-17A9-401C-9F52-42B58E5D77F9}" type="presParOf" srcId="{77D5E457-5CF1-4C69-AB5F-3B4A927C790C}" destId="{B24A1F41-76A5-4698-888C-5C431495BB68}" srcOrd="9" destOrd="0" presId="urn:microsoft.com/office/officeart/2005/8/layout/list1#1"/>
    <dgm:cxn modelId="{3B7313AC-0BF2-4CB7-BB23-A37AB9BA32E3}" type="presParOf" srcId="{77D5E457-5CF1-4C69-AB5F-3B4A927C790C}" destId="{0F23E609-230D-498B-AD69-314F7FB8AA8F}" srcOrd="10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477FFB-24A0-417C-B6C1-3CAEFFAD353F}" type="doc">
      <dgm:prSet loTypeId="urn:microsoft.com/office/officeart/2005/8/layout/list1#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B0DA72D6-2C03-4F64-AD80-F141C9F329EE}">
      <dgm:prSet phldrT="[文本]" custT="1"/>
      <dgm:spPr/>
      <dgm:t>
        <a:bodyPr/>
        <a:lstStyle/>
        <a:p>
          <a:r>
            <a:rPr lang="zh-CN" sz="1800" b="1" dirty="0" smtClean="0"/>
            <a:t>土地成本：</a:t>
          </a:r>
          <a:r>
            <a:rPr lang="zh-CN" sz="1800" dirty="0" smtClean="0"/>
            <a:t>按每亩</a:t>
          </a:r>
          <a:r>
            <a:rPr lang="en-US" sz="1800" dirty="0" smtClean="0"/>
            <a:t>5</a:t>
          </a:r>
          <a:r>
            <a:rPr lang="zh-CN" sz="1800" dirty="0" smtClean="0"/>
            <a:t>万元计算，共计</a:t>
          </a:r>
          <a:r>
            <a:rPr lang="en-US" sz="1800" dirty="0" smtClean="0"/>
            <a:t>1100</a:t>
          </a:r>
          <a:r>
            <a:rPr lang="zh-CN" sz="1800" dirty="0" smtClean="0"/>
            <a:t>万元。</a:t>
          </a:r>
          <a:endParaRPr lang="zh-CN" altLang="en-US" sz="700" dirty="0"/>
        </a:p>
      </dgm:t>
    </dgm:pt>
    <dgm:pt modelId="{8581EA9A-718E-41F0-901A-8E8D8A7AB0CF}" type="parTrans" cxnId="{4CDC3AF2-C53A-4831-850E-07673B74621E}">
      <dgm:prSet/>
      <dgm:spPr/>
      <dgm:t>
        <a:bodyPr/>
        <a:lstStyle/>
        <a:p>
          <a:endParaRPr lang="zh-CN" altLang="en-US"/>
        </a:p>
      </dgm:t>
    </dgm:pt>
    <dgm:pt modelId="{3C6D5EC2-F964-427F-9EEF-CF782FAA1B27}" type="sibTrans" cxnId="{4CDC3AF2-C53A-4831-850E-07673B74621E}">
      <dgm:prSet/>
      <dgm:spPr/>
      <dgm:t>
        <a:bodyPr/>
        <a:lstStyle/>
        <a:p>
          <a:endParaRPr lang="zh-CN" altLang="en-US"/>
        </a:p>
      </dgm:t>
    </dgm:pt>
    <dgm:pt modelId="{80547F9C-00E6-4316-AE97-5D1D59929CD6}">
      <dgm:prSet phldrT="[文本]" custT="1"/>
      <dgm:spPr/>
      <dgm:t>
        <a:bodyPr/>
        <a:lstStyle/>
        <a:p>
          <a:r>
            <a:rPr lang="zh-CN" sz="1800" b="1" dirty="0" smtClean="0"/>
            <a:t>基本预备费</a:t>
          </a:r>
          <a:r>
            <a:rPr lang="zh-CN" sz="1800" dirty="0" smtClean="0"/>
            <a:t>：按总投资的</a:t>
          </a:r>
          <a:r>
            <a:rPr lang="en-US" sz="1800" dirty="0" smtClean="0"/>
            <a:t>5%</a:t>
          </a:r>
          <a:r>
            <a:rPr lang="zh-CN" sz="1800" dirty="0" smtClean="0"/>
            <a:t>计取，共计</a:t>
          </a:r>
          <a:r>
            <a:rPr lang="en-US" sz="1800" dirty="0" smtClean="0"/>
            <a:t>360</a:t>
          </a:r>
          <a:r>
            <a:rPr lang="zh-CN" sz="1800" dirty="0" smtClean="0"/>
            <a:t>万元。</a:t>
          </a:r>
          <a:endParaRPr lang="zh-CN" altLang="en-US" sz="1800" dirty="0"/>
        </a:p>
      </dgm:t>
    </dgm:pt>
    <dgm:pt modelId="{B4852A50-93D3-4020-B768-AA35C233F0B7}" type="parTrans" cxnId="{2B1CC65D-E32F-4A37-9531-479A35C901C8}">
      <dgm:prSet/>
      <dgm:spPr/>
      <dgm:t>
        <a:bodyPr/>
        <a:lstStyle/>
        <a:p>
          <a:endParaRPr lang="zh-CN" altLang="en-US"/>
        </a:p>
      </dgm:t>
    </dgm:pt>
    <dgm:pt modelId="{6E2FA67C-6BA1-4932-B3E1-CD994371A011}" type="sibTrans" cxnId="{2B1CC65D-E32F-4A37-9531-479A35C901C8}">
      <dgm:prSet/>
      <dgm:spPr/>
      <dgm:t>
        <a:bodyPr/>
        <a:lstStyle/>
        <a:p>
          <a:endParaRPr lang="zh-CN" altLang="en-US"/>
        </a:p>
      </dgm:t>
    </dgm:pt>
    <dgm:pt modelId="{F11EEA31-E0E6-4D34-BCF4-4418DA1786B6}">
      <dgm:prSet phldrT="[文本]" custT="1"/>
      <dgm:spPr/>
      <dgm:t>
        <a:bodyPr/>
        <a:lstStyle/>
        <a:p>
          <a:r>
            <a:rPr lang="zh-CN" sz="1800" b="1" dirty="0" smtClean="0"/>
            <a:t>铺底流动资金</a:t>
          </a:r>
          <a:r>
            <a:rPr lang="zh-CN" sz="1800" dirty="0" smtClean="0"/>
            <a:t>：按建安总投资的</a:t>
          </a:r>
          <a:r>
            <a:rPr lang="en-US" sz="1800" dirty="0" smtClean="0"/>
            <a:t>25-30%</a:t>
          </a:r>
          <a:r>
            <a:rPr lang="zh-CN" sz="1800" dirty="0" smtClean="0"/>
            <a:t>计取，共计</a:t>
          </a:r>
          <a:r>
            <a:rPr lang="en-US" sz="1800" dirty="0" smtClean="0"/>
            <a:t>1880</a:t>
          </a:r>
          <a:r>
            <a:rPr lang="zh-CN" sz="1800" dirty="0" smtClean="0"/>
            <a:t>万元。</a:t>
          </a:r>
          <a:endParaRPr lang="zh-CN" altLang="en-US" sz="1800" dirty="0"/>
        </a:p>
      </dgm:t>
    </dgm:pt>
    <dgm:pt modelId="{D45EE3A6-EB0C-45EA-A75D-FEBAFBC35685}" type="parTrans" cxnId="{F936D25E-0D59-49F8-971F-8AEE407115FC}">
      <dgm:prSet/>
      <dgm:spPr/>
      <dgm:t>
        <a:bodyPr/>
        <a:lstStyle/>
        <a:p>
          <a:endParaRPr lang="zh-CN" altLang="en-US"/>
        </a:p>
      </dgm:t>
    </dgm:pt>
    <dgm:pt modelId="{620FBFEC-ED04-4649-81A5-EB070E17D52A}" type="sibTrans" cxnId="{F936D25E-0D59-49F8-971F-8AEE407115FC}">
      <dgm:prSet/>
      <dgm:spPr/>
      <dgm:t>
        <a:bodyPr/>
        <a:lstStyle/>
        <a:p>
          <a:endParaRPr lang="zh-CN" altLang="en-US"/>
        </a:p>
      </dgm:t>
    </dgm:pt>
    <dgm:pt modelId="{7B09D0E4-CA9F-4195-9298-B4E4D91A8744}" type="pres">
      <dgm:prSet presAssocID="{9F477FFB-24A0-417C-B6C1-3CAEFFAD35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61487A-D3A4-473B-B7A2-0EE74589CF07}" type="pres">
      <dgm:prSet presAssocID="{B0DA72D6-2C03-4F64-AD80-F141C9F329EE}" presName="parentLin" presStyleCnt="0"/>
      <dgm:spPr/>
    </dgm:pt>
    <dgm:pt modelId="{F7D596E4-1010-4D45-9847-72F57FAC8FB2}" type="pres">
      <dgm:prSet presAssocID="{B0DA72D6-2C03-4F64-AD80-F141C9F329EE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2756DA9-D1C0-474C-9EC9-34DAAF4466B6}" type="pres">
      <dgm:prSet presAssocID="{B0DA72D6-2C03-4F64-AD80-F141C9F329EE}" presName="parentText" presStyleLbl="node1" presStyleIdx="0" presStyleCnt="3" custFlipHor="1" custScaleX="99895" custScaleY="171544" custLinFactNeighborX="26250" custLinFactNeighborY="-785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952F81-DA67-455D-9260-6A52621FD138}" type="pres">
      <dgm:prSet presAssocID="{B0DA72D6-2C03-4F64-AD80-F141C9F329EE}" presName="negativeSpace" presStyleCnt="0"/>
      <dgm:spPr/>
    </dgm:pt>
    <dgm:pt modelId="{A788A1E0-636D-41EF-AC80-B5F2926F65A5}" type="pres">
      <dgm:prSet presAssocID="{B0DA72D6-2C03-4F64-AD80-F141C9F329EE}" presName="childText" presStyleLbl="conFgAcc1" presStyleIdx="0" presStyleCnt="3">
        <dgm:presLayoutVars>
          <dgm:bulletEnabled val="1"/>
        </dgm:presLayoutVars>
      </dgm:prSet>
      <dgm:spPr/>
    </dgm:pt>
    <dgm:pt modelId="{4A931A80-EF17-4896-8F8A-BFC024A76F49}" type="pres">
      <dgm:prSet presAssocID="{3C6D5EC2-F964-427F-9EEF-CF782FAA1B27}" presName="spaceBetweenRectangles" presStyleCnt="0"/>
      <dgm:spPr/>
    </dgm:pt>
    <dgm:pt modelId="{9784D257-2288-41D9-B156-622E37489FDD}" type="pres">
      <dgm:prSet presAssocID="{80547F9C-00E6-4316-AE97-5D1D59929CD6}" presName="parentLin" presStyleCnt="0"/>
      <dgm:spPr/>
    </dgm:pt>
    <dgm:pt modelId="{DFF99D6D-15FD-45B4-A364-C6DCAAC6D786}" type="pres">
      <dgm:prSet presAssocID="{80547F9C-00E6-4316-AE97-5D1D59929CD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A070EAE8-6913-4C78-93EC-33095E37CB81}" type="pres">
      <dgm:prSet presAssocID="{80547F9C-00E6-4316-AE97-5D1D59929CD6}" presName="parentText" presStyleLbl="node1" presStyleIdx="1" presStyleCnt="3" custScaleX="101421" custScaleY="163027" custLinFactNeighborX="8214" custLinFactNeighborY="-43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47C6F9-0F87-45E9-BC7E-C98CD872A1ED}" type="pres">
      <dgm:prSet presAssocID="{80547F9C-00E6-4316-AE97-5D1D59929CD6}" presName="negativeSpace" presStyleCnt="0"/>
      <dgm:spPr/>
    </dgm:pt>
    <dgm:pt modelId="{8B0D4DAC-E939-4D7D-9058-1AB4A7AD245B}" type="pres">
      <dgm:prSet presAssocID="{80547F9C-00E6-4316-AE97-5D1D59929CD6}" presName="childText" presStyleLbl="conFgAcc1" presStyleIdx="1" presStyleCnt="3">
        <dgm:presLayoutVars>
          <dgm:bulletEnabled val="1"/>
        </dgm:presLayoutVars>
      </dgm:prSet>
      <dgm:spPr/>
    </dgm:pt>
    <dgm:pt modelId="{3F602274-C9E3-40AA-B690-7C5CE48870B5}" type="pres">
      <dgm:prSet presAssocID="{6E2FA67C-6BA1-4932-B3E1-CD994371A011}" presName="spaceBetweenRectangles" presStyleCnt="0"/>
      <dgm:spPr/>
    </dgm:pt>
    <dgm:pt modelId="{B921771C-4CEE-426A-AD0F-95EFD2240F67}" type="pres">
      <dgm:prSet presAssocID="{F11EEA31-E0E6-4D34-BCF4-4418DA1786B6}" presName="parentLin" presStyleCnt="0"/>
      <dgm:spPr/>
    </dgm:pt>
    <dgm:pt modelId="{252E4D55-2468-400F-BBF0-5B5AF41B5CD6}" type="pres">
      <dgm:prSet presAssocID="{F11EEA31-E0E6-4D34-BCF4-4418DA1786B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0DDB4702-D1B4-4577-BE61-14AFC670AB67}" type="pres">
      <dgm:prSet presAssocID="{F11EEA31-E0E6-4D34-BCF4-4418DA1786B6}" presName="parentText" presStyleLbl="node1" presStyleIdx="2" presStyleCnt="3" custScaleY="136054" custLinFactNeighborX="26249" custLinFactNeighborY="-371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DD450A-B01D-4275-9BE4-96FB67F42B60}" type="pres">
      <dgm:prSet presAssocID="{F11EEA31-E0E6-4D34-BCF4-4418DA1786B6}" presName="negativeSpace" presStyleCnt="0"/>
      <dgm:spPr/>
    </dgm:pt>
    <dgm:pt modelId="{55A70D96-46AC-4876-98C7-9944421D99FB}" type="pres">
      <dgm:prSet presAssocID="{F11EEA31-E0E6-4D34-BCF4-4418DA1786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C0FC5C-FDDF-4A13-A8FC-F12AFF5741E4}" type="presOf" srcId="{B0DA72D6-2C03-4F64-AD80-F141C9F329EE}" destId="{F7D596E4-1010-4D45-9847-72F57FAC8FB2}" srcOrd="0" destOrd="0" presId="urn:microsoft.com/office/officeart/2005/8/layout/list1#2"/>
    <dgm:cxn modelId="{4CDC3AF2-C53A-4831-850E-07673B74621E}" srcId="{9F477FFB-24A0-417C-B6C1-3CAEFFAD353F}" destId="{B0DA72D6-2C03-4F64-AD80-F141C9F329EE}" srcOrd="0" destOrd="0" parTransId="{8581EA9A-718E-41F0-901A-8E8D8A7AB0CF}" sibTransId="{3C6D5EC2-F964-427F-9EEF-CF782FAA1B27}"/>
    <dgm:cxn modelId="{F936D25E-0D59-49F8-971F-8AEE407115FC}" srcId="{9F477FFB-24A0-417C-B6C1-3CAEFFAD353F}" destId="{F11EEA31-E0E6-4D34-BCF4-4418DA1786B6}" srcOrd="2" destOrd="0" parTransId="{D45EE3A6-EB0C-45EA-A75D-FEBAFBC35685}" sibTransId="{620FBFEC-ED04-4649-81A5-EB070E17D52A}"/>
    <dgm:cxn modelId="{B0E56821-8D0A-4399-A8D4-E2255950B124}" type="presOf" srcId="{9F477FFB-24A0-417C-B6C1-3CAEFFAD353F}" destId="{7B09D0E4-CA9F-4195-9298-B4E4D91A8744}" srcOrd="0" destOrd="0" presId="urn:microsoft.com/office/officeart/2005/8/layout/list1#2"/>
    <dgm:cxn modelId="{21C731B0-7199-49C1-9555-89698BC1B959}" type="presOf" srcId="{F11EEA31-E0E6-4D34-BCF4-4418DA1786B6}" destId="{0DDB4702-D1B4-4577-BE61-14AFC670AB67}" srcOrd="1" destOrd="0" presId="urn:microsoft.com/office/officeart/2005/8/layout/list1#2"/>
    <dgm:cxn modelId="{4AC47F43-EFD2-44EA-9162-3B0F69A57C67}" type="presOf" srcId="{80547F9C-00E6-4316-AE97-5D1D59929CD6}" destId="{DFF99D6D-15FD-45B4-A364-C6DCAAC6D786}" srcOrd="0" destOrd="0" presId="urn:microsoft.com/office/officeart/2005/8/layout/list1#2"/>
    <dgm:cxn modelId="{2B1CC65D-E32F-4A37-9531-479A35C901C8}" srcId="{9F477FFB-24A0-417C-B6C1-3CAEFFAD353F}" destId="{80547F9C-00E6-4316-AE97-5D1D59929CD6}" srcOrd="1" destOrd="0" parTransId="{B4852A50-93D3-4020-B768-AA35C233F0B7}" sibTransId="{6E2FA67C-6BA1-4932-B3E1-CD994371A011}"/>
    <dgm:cxn modelId="{9E570B0E-5822-4E7E-9B0C-AD83DDCB74F4}" type="presOf" srcId="{80547F9C-00E6-4316-AE97-5D1D59929CD6}" destId="{A070EAE8-6913-4C78-93EC-33095E37CB81}" srcOrd="1" destOrd="0" presId="urn:microsoft.com/office/officeart/2005/8/layout/list1#2"/>
    <dgm:cxn modelId="{55DB1565-932B-4162-97B9-88300D8FCF10}" type="presOf" srcId="{F11EEA31-E0E6-4D34-BCF4-4418DA1786B6}" destId="{252E4D55-2468-400F-BBF0-5B5AF41B5CD6}" srcOrd="0" destOrd="0" presId="urn:microsoft.com/office/officeart/2005/8/layout/list1#2"/>
    <dgm:cxn modelId="{36894176-63F3-49E2-AD5A-392241928CC8}" type="presOf" srcId="{B0DA72D6-2C03-4F64-AD80-F141C9F329EE}" destId="{82756DA9-D1C0-474C-9EC9-34DAAF4466B6}" srcOrd="1" destOrd="0" presId="urn:microsoft.com/office/officeart/2005/8/layout/list1#2"/>
    <dgm:cxn modelId="{F3F07FBC-0B88-465E-9BE8-58DBE07B65B4}" type="presParOf" srcId="{7B09D0E4-CA9F-4195-9298-B4E4D91A8744}" destId="{D161487A-D3A4-473B-B7A2-0EE74589CF07}" srcOrd="0" destOrd="0" presId="urn:microsoft.com/office/officeart/2005/8/layout/list1#2"/>
    <dgm:cxn modelId="{3F8E4819-6601-4DA4-9E86-54882A3AA098}" type="presParOf" srcId="{D161487A-D3A4-473B-B7A2-0EE74589CF07}" destId="{F7D596E4-1010-4D45-9847-72F57FAC8FB2}" srcOrd="0" destOrd="0" presId="urn:microsoft.com/office/officeart/2005/8/layout/list1#2"/>
    <dgm:cxn modelId="{DBD70E1F-6C88-4D8F-8FB9-1C63AD22EAAB}" type="presParOf" srcId="{D161487A-D3A4-473B-B7A2-0EE74589CF07}" destId="{82756DA9-D1C0-474C-9EC9-34DAAF4466B6}" srcOrd="1" destOrd="0" presId="urn:microsoft.com/office/officeart/2005/8/layout/list1#2"/>
    <dgm:cxn modelId="{00CB5F9C-70FF-401B-A5AA-935E673853D2}" type="presParOf" srcId="{7B09D0E4-CA9F-4195-9298-B4E4D91A8744}" destId="{26952F81-DA67-455D-9260-6A52621FD138}" srcOrd="1" destOrd="0" presId="urn:microsoft.com/office/officeart/2005/8/layout/list1#2"/>
    <dgm:cxn modelId="{284D08BF-9EBB-44DC-BC2B-CC8F58EB5977}" type="presParOf" srcId="{7B09D0E4-CA9F-4195-9298-B4E4D91A8744}" destId="{A788A1E0-636D-41EF-AC80-B5F2926F65A5}" srcOrd="2" destOrd="0" presId="urn:microsoft.com/office/officeart/2005/8/layout/list1#2"/>
    <dgm:cxn modelId="{B036BCC7-E7C2-4913-9E6D-F94F925A2359}" type="presParOf" srcId="{7B09D0E4-CA9F-4195-9298-B4E4D91A8744}" destId="{4A931A80-EF17-4896-8F8A-BFC024A76F49}" srcOrd="3" destOrd="0" presId="urn:microsoft.com/office/officeart/2005/8/layout/list1#2"/>
    <dgm:cxn modelId="{A5BB11E8-6416-4BBB-B209-1CF56CE82249}" type="presParOf" srcId="{7B09D0E4-CA9F-4195-9298-B4E4D91A8744}" destId="{9784D257-2288-41D9-B156-622E37489FDD}" srcOrd="4" destOrd="0" presId="urn:microsoft.com/office/officeart/2005/8/layout/list1#2"/>
    <dgm:cxn modelId="{F1DC6ADD-1965-4291-8676-65CBABED9C88}" type="presParOf" srcId="{9784D257-2288-41D9-B156-622E37489FDD}" destId="{DFF99D6D-15FD-45B4-A364-C6DCAAC6D786}" srcOrd="0" destOrd="0" presId="urn:microsoft.com/office/officeart/2005/8/layout/list1#2"/>
    <dgm:cxn modelId="{CAB1C88A-6C84-4C90-A63E-E683EA846504}" type="presParOf" srcId="{9784D257-2288-41D9-B156-622E37489FDD}" destId="{A070EAE8-6913-4C78-93EC-33095E37CB81}" srcOrd="1" destOrd="0" presId="urn:microsoft.com/office/officeart/2005/8/layout/list1#2"/>
    <dgm:cxn modelId="{5C0D9BCC-26F2-40DC-AB5D-AFBB43824182}" type="presParOf" srcId="{7B09D0E4-CA9F-4195-9298-B4E4D91A8744}" destId="{6A47C6F9-0F87-45E9-BC7E-C98CD872A1ED}" srcOrd="5" destOrd="0" presId="urn:microsoft.com/office/officeart/2005/8/layout/list1#2"/>
    <dgm:cxn modelId="{70870592-C359-4F18-80EC-4BD99EC157A2}" type="presParOf" srcId="{7B09D0E4-CA9F-4195-9298-B4E4D91A8744}" destId="{8B0D4DAC-E939-4D7D-9058-1AB4A7AD245B}" srcOrd="6" destOrd="0" presId="urn:microsoft.com/office/officeart/2005/8/layout/list1#2"/>
    <dgm:cxn modelId="{3EFE96B2-32BF-4BC9-B14B-539D003DEF21}" type="presParOf" srcId="{7B09D0E4-CA9F-4195-9298-B4E4D91A8744}" destId="{3F602274-C9E3-40AA-B690-7C5CE48870B5}" srcOrd="7" destOrd="0" presId="urn:microsoft.com/office/officeart/2005/8/layout/list1#2"/>
    <dgm:cxn modelId="{E0800588-0BC8-4B8B-AA41-DE195D2162C4}" type="presParOf" srcId="{7B09D0E4-CA9F-4195-9298-B4E4D91A8744}" destId="{B921771C-4CEE-426A-AD0F-95EFD2240F67}" srcOrd="8" destOrd="0" presId="urn:microsoft.com/office/officeart/2005/8/layout/list1#2"/>
    <dgm:cxn modelId="{199FF12A-3608-41E6-B8D6-2B66C97B9AE5}" type="presParOf" srcId="{B921771C-4CEE-426A-AD0F-95EFD2240F67}" destId="{252E4D55-2468-400F-BBF0-5B5AF41B5CD6}" srcOrd="0" destOrd="0" presId="urn:microsoft.com/office/officeart/2005/8/layout/list1#2"/>
    <dgm:cxn modelId="{F5776AE9-5B69-4FE8-83C4-4E3F59AD48DF}" type="presParOf" srcId="{B921771C-4CEE-426A-AD0F-95EFD2240F67}" destId="{0DDB4702-D1B4-4577-BE61-14AFC670AB67}" srcOrd="1" destOrd="0" presId="urn:microsoft.com/office/officeart/2005/8/layout/list1#2"/>
    <dgm:cxn modelId="{A5296F3A-ECB5-411B-998A-96617473A6BD}" type="presParOf" srcId="{7B09D0E4-CA9F-4195-9298-B4E4D91A8744}" destId="{57DD450A-B01D-4275-9BE4-96FB67F42B60}" srcOrd="9" destOrd="0" presId="urn:microsoft.com/office/officeart/2005/8/layout/list1#2"/>
    <dgm:cxn modelId="{996FE78E-3856-4A4B-829D-9E2534C3DE01}" type="presParOf" srcId="{7B09D0E4-CA9F-4195-9298-B4E4D91A8744}" destId="{55A70D96-46AC-4876-98C7-9944421D99FB}" srcOrd="10" destOrd="0" presId="urn:microsoft.com/office/officeart/2005/8/layout/list1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085E71-21DF-4861-9836-1DEA777A18E6}" type="doc">
      <dgm:prSet loTypeId="urn:microsoft.com/office/officeart/2005/8/layout/lProcess2" loCatId="list" qsTypeId="urn:microsoft.com/office/officeart/2005/8/quickstyle/simple4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8249746B-71D2-42CF-B820-1B36B394E68F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7525BDA2-74B6-4D1F-8697-8DAFEAF3E8B0}" type="parTrans" cxnId="{2D91482C-7FE2-402E-AC1A-08A0D54B70D1}">
      <dgm:prSet/>
      <dgm:spPr/>
      <dgm:t>
        <a:bodyPr/>
        <a:lstStyle/>
        <a:p>
          <a:endParaRPr lang="zh-CN" altLang="en-US"/>
        </a:p>
      </dgm:t>
    </dgm:pt>
    <dgm:pt modelId="{5D77D35A-6D5F-413A-A55C-216F8BA099C2}" type="sibTrans" cxnId="{2D91482C-7FE2-402E-AC1A-08A0D54B70D1}">
      <dgm:prSet/>
      <dgm:spPr/>
      <dgm:t>
        <a:bodyPr/>
        <a:lstStyle/>
        <a:p>
          <a:endParaRPr lang="zh-CN" altLang="en-US"/>
        </a:p>
      </dgm:t>
    </dgm:pt>
    <dgm:pt modelId="{7A68AD83-77D8-47B1-9818-8900AE36B117}">
      <dgm:prSet phldrT="[文本]" custT="1"/>
      <dgm:spPr/>
      <dgm:t>
        <a:bodyPr/>
        <a:lstStyle/>
        <a:p>
          <a:r>
            <a:rPr lang="zh-CN" sz="1600" dirty="0" smtClean="0">
              <a:solidFill>
                <a:schemeClr val="tx1"/>
              </a:solidFill>
            </a:rPr>
            <a:t>风险来源：销售渠道全面打开后，产能大幅提升可能面临原材料供应不足的问题。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D8FC9DC0-E9A4-42EA-8A51-591725B71061}" type="parTrans" cxnId="{7467FEB4-E32E-4086-B14F-75F90B02398C}">
      <dgm:prSet/>
      <dgm:spPr/>
      <dgm:t>
        <a:bodyPr/>
        <a:lstStyle/>
        <a:p>
          <a:endParaRPr lang="zh-CN" altLang="en-US"/>
        </a:p>
      </dgm:t>
    </dgm:pt>
    <dgm:pt modelId="{9AFD073C-7B4B-474F-B960-A0E8BB43A36C}" type="sibTrans" cxnId="{7467FEB4-E32E-4086-B14F-75F90B02398C}">
      <dgm:prSet/>
      <dgm:spPr/>
      <dgm:t>
        <a:bodyPr/>
        <a:lstStyle/>
        <a:p>
          <a:endParaRPr lang="zh-CN" altLang="en-US"/>
        </a:p>
      </dgm:t>
    </dgm:pt>
    <dgm:pt modelId="{EB363FB8-6910-44BB-8490-A0DCF965F4F0}">
      <dgm:prSet phldrT="[文本]" custT="1"/>
      <dgm:spPr/>
      <dgm:t>
        <a:bodyPr/>
        <a:lstStyle/>
        <a:p>
          <a:r>
            <a:rPr lang="zh-CN" sz="1600" dirty="0" smtClean="0">
              <a:solidFill>
                <a:schemeClr val="tx1"/>
              </a:solidFill>
            </a:rPr>
            <a:t>应对措施：建议项目实施单位</a:t>
          </a:r>
          <a:r>
            <a:rPr lang="zh-CN" altLang="en-US" sz="1600" dirty="0" smtClean="0">
              <a:solidFill>
                <a:schemeClr val="tx1"/>
              </a:solidFill>
            </a:rPr>
            <a:t>，</a:t>
          </a:r>
          <a:r>
            <a:rPr lang="zh-CN" sz="1600" dirty="0" smtClean="0">
              <a:solidFill>
                <a:schemeClr val="tx1"/>
              </a:solidFill>
            </a:rPr>
            <a:t>从江县在中草药的种植上，已经具有了一定的规模，面临原材料供应风险的可能性不大。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B3A4671A-8284-4842-9A9B-B6019B5C5DC6}" type="parTrans" cxnId="{EC99B7A7-94B9-48DC-8B68-D33A3A69C234}">
      <dgm:prSet/>
      <dgm:spPr/>
      <dgm:t>
        <a:bodyPr/>
        <a:lstStyle/>
        <a:p>
          <a:endParaRPr lang="zh-CN" altLang="en-US"/>
        </a:p>
      </dgm:t>
    </dgm:pt>
    <dgm:pt modelId="{B5DCA7B9-853C-48E4-8D3D-2A3945DC2B42}" type="sibTrans" cxnId="{EC99B7A7-94B9-48DC-8B68-D33A3A69C234}">
      <dgm:prSet/>
      <dgm:spPr/>
      <dgm:t>
        <a:bodyPr/>
        <a:lstStyle/>
        <a:p>
          <a:endParaRPr lang="zh-CN" altLang="en-US"/>
        </a:p>
      </dgm:t>
    </dgm:pt>
    <dgm:pt modelId="{CB3AE495-7DDC-403F-9CEF-C9DB5343CFAF}" type="pres">
      <dgm:prSet presAssocID="{D9085E71-21DF-4861-9836-1DEA777A18E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BC8D57-A193-4927-A72D-BE1B03206362}" type="pres">
      <dgm:prSet presAssocID="{8249746B-71D2-42CF-B820-1B36B394E68F}" presName="compNode" presStyleCnt="0"/>
      <dgm:spPr/>
    </dgm:pt>
    <dgm:pt modelId="{460D1972-6AC7-4F00-AA4A-3089E5BA347C}" type="pres">
      <dgm:prSet presAssocID="{8249746B-71D2-42CF-B820-1B36B394E68F}" presName="aNode" presStyleLbl="bgShp" presStyleIdx="0" presStyleCnt="1" custLinFactNeighborX="5034"/>
      <dgm:spPr/>
      <dgm:t>
        <a:bodyPr/>
        <a:lstStyle/>
        <a:p>
          <a:endParaRPr lang="zh-CN" altLang="en-US"/>
        </a:p>
      </dgm:t>
    </dgm:pt>
    <dgm:pt modelId="{AE6CD73A-8739-4E91-BD28-80F2ACE7B614}" type="pres">
      <dgm:prSet presAssocID="{8249746B-71D2-42CF-B820-1B36B394E68F}" presName="textNode" presStyleLbl="bgShp" presStyleIdx="0" presStyleCnt="1"/>
      <dgm:spPr/>
      <dgm:t>
        <a:bodyPr/>
        <a:lstStyle/>
        <a:p>
          <a:endParaRPr lang="zh-CN" altLang="en-US"/>
        </a:p>
      </dgm:t>
    </dgm:pt>
    <dgm:pt modelId="{F67F2635-88C4-4E24-AD14-6CDAB745515E}" type="pres">
      <dgm:prSet presAssocID="{8249746B-71D2-42CF-B820-1B36B394E68F}" presName="compChildNode" presStyleCnt="0"/>
      <dgm:spPr/>
    </dgm:pt>
    <dgm:pt modelId="{F48736B4-C02D-4D34-9480-7A62B06CBBDF}" type="pres">
      <dgm:prSet presAssocID="{8249746B-71D2-42CF-B820-1B36B394E68F}" presName="theInnerList" presStyleCnt="0"/>
      <dgm:spPr/>
    </dgm:pt>
    <dgm:pt modelId="{AABCCEAF-1D49-43FB-8F6C-6BA3CD779159}" type="pres">
      <dgm:prSet presAssocID="{7A68AD83-77D8-47B1-9818-8900AE36B117}" presName="childNode" presStyleLbl="node1" presStyleIdx="0" presStyleCnt="2" custScaleX="110957" custScaleY="741104" custLinFactY="-610586" custLinFactNeighborY="-7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E39E5D-1806-4E5E-88C3-EAF8502817CA}" type="pres">
      <dgm:prSet presAssocID="{7A68AD83-77D8-47B1-9818-8900AE36B117}" presName="aSpace2" presStyleCnt="0"/>
      <dgm:spPr/>
    </dgm:pt>
    <dgm:pt modelId="{42A88663-99E2-4DB4-9F1C-D929D8CE17C7}" type="pres">
      <dgm:prSet presAssocID="{EB363FB8-6910-44BB-8490-A0DCF965F4F0}" presName="childNode" presStyleLbl="node1" presStyleIdx="1" presStyleCnt="2" custScaleX="113208" custScaleY="1512683" custLinFactY="-500000" custLinFactNeighborX="0" custLinFactNeighborY="-5866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C99B7A7-94B9-48DC-8B68-D33A3A69C234}" srcId="{8249746B-71D2-42CF-B820-1B36B394E68F}" destId="{EB363FB8-6910-44BB-8490-A0DCF965F4F0}" srcOrd="1" destOrd="0" parTransId="{B3A4671A-8284-4842-9A9B-B6019B5C5DC6}" sibTransId="{B5DCA7B9-853C-48E4-8D3D-2A3945DC2B42}"/>
    <dgm:cxn modelId="{DE2DFD76-CE1D-4E09-ACEF-1754BA5DCF12}" type="presOf" srcId="{8249746B-71D2-42CF-B820-1B36B394E68F}" destId="{460D1972-6AC7-4F00-AA4A-3089E5BA347C}" srcOrd="0" destOrd="0" presId="urn:microsoft.com/office/officeart/2005/8/layout/lProcess2"/>
    <dgm:cxn modelId="{7467FEB4-E32E-4086-B14F-75F90B02398C}" srcId="{8249746B-71D2-42CF-B820-1B36B394E68F}" destId="{7A68AD83-77D8-47B1-9818-8900AE36B117}" srcOrd="0" destOrd="0" parTransId="{D8FC9DC0-E9A4-42EA-8A51-591725B71061}" sibTransId="{9AFD073C-7B4B-474F-B960-A0E8BB43A36C}"/>
    <dgm:cxn modelId="{36F55929-7152-4ECE-AF64-930FD1177C18}" type="presOf" srcId="{8249746B-71D2-42CF-B820-1B36B394E68F}" destId="{AE6CD73A-8739-4E91-BD28-80F2ACE7B614}" srcOrd="1" destOrd="0" presId="urn:microsoft.com/office/officeart/2005/8/layout/lProcess2"/>
    <dgm:cxn modelId="{3371B589-A1DE-4B35-A539-4EB40B8CEB59}" type="presOf" srcId="{7A68AD83-77D8-47B1-9818-8900AE36B117}" destId="{AABCCEAF-1D49-43FB-8F6C-6BA3CD779159}" srcOrd="0" destOrd="0" presId="urn:microsoft.com/office/officeart/2005/8/layout/lProcess2"/>
    <dgm:cxn modelId="{4A29A399-E523-4EA7-8290-98C77DEC07C4}" type="presOf" srcId="{EB363FB8-6910-44BB-8490-A0DCF965F4F0}" destId="{42A88663-99E2-4DB4-9F1C-D929D8CE17C7}" srcOrd="0" destOrd="0" presId="urn:microsoft.com/office/officeart/2005/8/layout/lProcess2"/>
    <dgm:cxn modelId="{2D91482C-7FE2-402E-AC1A-08A0D54B70D1}" srcId="{D9085E71-21DF-4861-9836-1DEA777A18E6}" destId="{8249746B-71D2-42CF-B820-1B36B394E68F}" srcOrd="0" destOrd="0" parTransId="{7525BDA2-74B6-4D1F-8697-8DAFEAF3E8B0}" sibTransId="{5D77D35A-6D5F-413A-A55C-216F8BA099C2}"/>
    <dgm:cxn modelId="{44EF3D6B-E634-4174-8001-B0F3CB691B49}" type="presOf" srcId="{D9085E71-21DF-4861-9836-1DEA777A18E6}" destId="{CB3AE495-7DDC-403F-9CEF-C9DB5343CFAF}" srcOrd="0" destOrd="0" presId="urn:microsoft.com/office/officeart/2005/8/layout/lProcess2"/>
    <dgm:cxn modelId="{781E3444-1461-47EC-B2BA-752EDF523406}" type="presParOf" srcId="{CB3AE495-7DDC-403F-9CEF-C9DB5343CFAF}" destId="{D2BC8D57-A193-4927-A72D-BE1B03206362}" srcOrd="0" destOrd="0" presId="urn:microsoft.com/office/officeart/2005/8/layout/lProcess2"/>
    <dgm:cxn modelId="{9E00B843-15AD-44D4-98FA-781982679E35}" type="presParOf" srcId="{D2BC8D57-A193-4927-A72D-BE1B03206362}" destId="{460D1972-6AC7-4F00-AA4A-3089E5BA347C}" srcOrd="0" destOrd="0" presId="urn:microsoft.com/office/officeart/2005/8/layout/lProcess2"/>
    <dgm:cxn modelId="{E2FAD7D3-F7CE-4979-A89A-5EDACCF5AAE3}" type="presParOf" srcId="{D2BC8D57-A193-4927-A72D-BE1B03206362}" destId="{AE6CD73A-8739-4E91-BD28-80F2ACE7B614}" srcOrd="1" destOrd="0" presId="urn:microsoft.com/office/officeart/2005/8/layout/lProcess2"/>
    <dgm:cxn modelId="{021AFDCD-6E9C-444B-BE54-84D2E520F8CB}" type="presParOf" srcId="{D2BC8D57-A193-4927-A72D-BE1B03206362}" destId="{F67F2635-88C4-4E24-AD14-6CDAB745515E}" srcOrd="2" destOrd="0" presId="urn:microsoft.com/office/officeart/2005/8/layout/lProcess2"/>
    <dgm:cxn modelId="{D8C0500A-D0BD-4DF4-94FD-AB92C694B870}" type="presParOf" srcId="{F67F2635-88C4-4E24-AD14-6CDAB745515E}" destId="{F48736B4-C02D-4D34-9480-7A62B06CBBDF}" srcOrd="0" destOrd="0" presId="urn:microsoft.com/office/officeart/2005/8/layout/lProcess2"/>
    <dgm:cxn modelId="{F755D883-55A3-461C-A0FB-15833B63ED4E}" type="presParOf" srcId="{F48736B4-C02D-4D34-9480-7A62B06CBBDF}" destId="{AABCCEAF-1D49-43FB-8F6C-6BA3CD779159}" srcOrd="0" destOrd="0" presId="urn:microsoft.com/office/officeart/2005/8/layout/lProcess2"/>
    <dgm:cxn modelId="{ED4B7BB1-3A98-4E1C-8AC4-C2C27E4C354B}" type="presParOf" srcId="{F48736B4-C02D-4D34-9480-7A62B06CBBDF}" destId="{2BE39E5D-1806-4E5E-88C3-EAF8502817CA}" srcOrd="1" destOrd="0" presId="urn:microsoft.com/office/officeart/2005/8/layout/lProcess2"/>
    <dgm:cxn modelId="{19902D5C-39DD-43FE-92D2-35D42F1F0EFF}" type="presParOf" srcId="{F48736B4-C02D-4D34-9480-7A62B06CBBDF}" destId="{42A88663-99E2-4DB4-9F1C-D929D8CE17C7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085E71-21DF-4861-9836-1DEA777A18E6}" type="doc">
      <dgm:prSet loTypeId="urn:microsoft.com/office/officeart/2005/8/layout/lProcess2" loCatId="list" qsTypeId="urn:microsoft.com/office/officeart/2005/8/quickstyle/simple4#2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8249746B-71D2-42CF-B820-1B36B394E68F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7525BDA2-74B6-4D1F-8697-8DAFEAF3E8B0}" type="parTrans" cxnId="{2D91482C-7FE2-402E-AC1A-08A0D54B70D1}">
      <dgm:prSet/>
      <dgm:spPr/>
      <dgm:t>
        <a:bodyPr/>
        <a:lstStyle/>
        <a:p>
          <a:endParaRPr lang="zh-CN" altLang="en-US"/>
        </a:p>
      </dgm:t>
    </dgm:pt>
    <dgm:pt modelId="{5D77D35A-6D5F-413A-A55C-216F8BA099C2}" type="sibTrans" cxnId="{2D91482C-7FE2-402E-AC1A-08A0D54B70D1}">
      <dgm:prSet/>
      <dgm:spPr/>
      <dgm:t>
        <a:bodyPr/>
        <a:lstStyle/>
        <a:p>
          <a:endParaRPr lang="zh-CN" altLang="en-US"/>
        </a:p>
      </dgm:t>
    </dgm:pt>
    <dgm:pt modelId="{7A68AD83-77D8-47B1-9818-8900AE36B117}">
      <dgm:prSet phldrT="[文本]" custT="1"/>
      <dgm:spPr/>
      <dgm:t>
        <a:bodyPr/>
        <a:lstStyle/>
        <a:p>
          <a:pPr algn="l"/>
          <a:r>
            <a:rPr lang="zh-CN" altLang="en-US" sz="1600" dirty="0" smtClean="0">
              <a:solidFill>
                <a:schemeClr val="tx1"/>
              </a:solidFill>
            </a:rPr>
            <a:t>    </a:t>
          </a:r>
          <a:r>
            <a:rPr lang="zh-CN" sz="1600" dirty="0" smtClean="0">
              <a:solidFill>
                <a:schemeClr val="tx1"/>
              </a:solidFill>
            </a:rPr>
            <a:t>风险来源：缺乏药品销售牌照、品牌知名度不高影响市场拓展。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D8FC9DC0-E9A4-42EA-8A51-591725B71061}" type="parTrans" cxnId="{7467FEB4-E32E-4086-B14F-75F90B02398C}">
      <dgm:prSet/>
      <dgm:spPr/>
      <dgm:t>
        <a:bodyPr/>
        <a:lstStyle/>
        <a:p>
          <a:endParaRPr lang="zh-CN" altLang="en-US"/>
        </a:p>
      </dgm:t>
    </dgm:pt>
    <dgm:pt modelId="{9AFD073C-7B4B-474F-B960-A0E8BB43A36C}" type="sibTrans" cxnId="{7467FEB4-E32E-4086-B14F-75F90B02398C}">
      <dgm:prSet/>
      <dgm:spPr/>
      <dgm:t>
        <a:bodyPr/>
        <a:lstStyle/>
        <a:p>
          <a:endParaRPr lang="zh-CN" altLang="en-US"/>
        </a:p>
      </dgm:t>
    </dgm:pt>
    <dgm:pt modelId="{EB363FB8-6910-44BB-8490-A0DCF965F4F0}">
      <dgm:prSet phldrT="[文本]" custT="1"/>
      <dgm:spPr/>
      <dgm:t>
        <a:bodyPr/>
        <a:lstStyle/>
        <a:p>
          <a:pPr algn="l"/>
          <a:r>
            <a:rPr lang="zh-CN" altLang="en-US" sz="1600" dirty="0" smtClean="0">
              <a:solidFill>
                <a:schemeClr val="tx1"/>
              </a:solidFill>
            </a:rPr>
            <a:t>     </a:t>
          </a:r>
          <a:r>
            <a:rPr lang="zh-CN" sz="1600" dirty="0" smtClean="0">
              <a:solidFill>
                <a:schemeClr val="tx1"/>
              </a:solidFill>
            </a:rPr>
            <a:t>应对措施：建议项目实施单位首先，积极建立完善的标准化体系，申请药品销售牌照。其次，整合自身及其他可利用的渠道资源，在全国乃至全世界大力推广从江瑶浴品牌，塑造成为独特的品牌优势。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B3A4671A-8284-4842-9A9B-B6019B5C5DC6}" type="parTrans" cxnId="{EC99B7A7-94B9-48DC-8B68-D33A3A69C234}">
      <dgm:prSet/>
      <dgm:spPr/>
      <dgm:t>
        <a:bodyPr/>
        <a:lstStyle/>
        <a:p>
          <a:endParaRPr lang="zh-CN" altLang="en-US"/>
        </a:p>
      </dgm:t>
    </dgm:pt>
    <dgm:pt modelId="{B5DCA7B9-853C-48E4-8D3D-2A3945DC2B42}" type="sibTrans" cxnId="{EC99B7A7-94B9-48DC-8B68-D33A3A69C234}">
      <dgm:prSet/>
      <dgm:spPr/>
      <dgm:t>
        <a:bodyPr/>
        <a:lstStyle/>
        <a:p>
          <a:endParaRPr lang="zh-CN" altLang="en-US"/>
        </a:p>
      </dgm:t>
    </dgm:pt>
    <dgm:pt modelId="{CB3AE495-7DDC-403F-9CEF-C9DB5343CFAF}" type="pres">
      <dgm:prSet presAssocID="{D9085E71-21DF-4861-9836-1DEA777A18E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BC8D57-A193-4927-A72D-BE1B03206362}" type="pres">
      <dgm:prSet presAssocID="{8249746B-71D2-42CF-B820-1B36B394E68F}" presName="compNode" presStyleCnt="0"/>
      <dgm:spPr/>
    </dgm:pt>
    <dgm:pt modelId="{460D1972-6AC7-4F00-AA4A-3089E5BA347C}" type="pres">
      <dgm:prSet presAssocID="{8249746B-71D2-42CF-B820-1B36B394E68F}" presName="aNode" presStyleLbl="bgShp" presStyleIdx="0" presStyleCnt="1" custLinFactNeighborX="5034"/>
      <dgm:spPr/>
      <dgm:t>
        <a:bodyPr/>
        <a:lstStyle/>
        <a:p>
          <a:endParaRPr lang="zh-CN" altLang="en-US"/>
        </a:p>
      </dgm:t>
    </dgm:pt>
    <dgm:pt modelId="{AE6CD73A-8739-4E91-BD28-80F2ACE7B614}" type="pres">
      <dgm:prSet presAssocID="{8249746B-71D2-42CF-B820-1B36B394E68F}" presName="textNode" presStyleLbl="bgShp" presStyleIdx="0" presStyleCnt="1"/>
      <dgm:spPr/>
      <dgm:t>
        <a:bodyPr/>
        <a:lstStyle/>
        <a:p>
          <a:endParaRPr lang="zh-CN" altLang="en-US"/>
        </a:p>
      </dgm:t>
    </dgm:pt>
    <dgm:pt modelId="{F67F2635-88C4-4E24-AD14-6CDAB745515E}" type="pres">
      <dgm:prSet presAssocID="{8249746B-71D2-42CF-B820-1B36B394E68F}" presName="compChildNode" presStyleCnt="0"/>
      <dgm:spPr/>
    </dgm:pt>
    <dgm:pt modelId="{F48736B4-C02D-4D34-9480-7A62B06CBBDF}" type="pres">
      <dgm:prSet presAssocID="{8249746B-71D2-42CF-B820-1B36B394E68F}" presName="theInnerList" presStyleCnt="0"/>
      <dgm:spPr/>
    </dgm:pt>
    <dgm:pt modelId="{AABCCEAF-1D49-43FB-8F6C-6BA3CD779159}" type="pres">
      <dgm:prSet presAssocID="{7A68AD83-77D8-47B1-9818-8900AE36B117}" presName="childNode" presStyleLbl="node1" presStyleIdx="0" presStyleCnt="2" custScaleX="110957" custScaleY="741104" custLinFactY="-610586" custLinFactNeighborY="-7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E39E5D-1806-4E5E-88C3-EAF8502817CA}" type="pres">
      <dgm:prSet presAssocID="{7A68AD83-77D8-47B1-9818-8900AE36B117}" presName="aSpace2" presStyleCnt="0"/>
      <dgm:spPr/>
    </dgm:pt>
    <dgm:pt modelId="{42A88663-99E2-4DB4-9F1C-D929D8CE17C7}" type="pres">
      <dgm:prSet presAssocID="{EB363FB8-6910-44BB-8490-A0DCF965F4F0}" presName="childNode" presStyleLbl="node1" presStyleIdx="1" presStyleCnt="2" custScaleX="113208" custScaleY="1512683" custLinFactY="-500000" custLinFactNeighborX="0" custLinFactNeighborY="-5866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C99B7A7-94B9-48DC-8B68-D33A3A69C234}" srcId="{8249746B-71D2-42CF-B820-1B36B394E68F}" destId="{EB363FB8-6910-44BB-8490-A0DCF965F4F0}" srcOrd="1" destOrd="0" parTransId="{B3A4671A-8284-4842-9A9B-B6019B5C5DC6}" sibTransId="{B5DCA7B9-853C-48E4-8D3D-2A3945DC2B42}"/>
    <dgm:cxn modelId="{5EFE7B37-D18F-4A9E-B5BA-78DA7E17EF97}" type="presOf" srcId="{8249746B-71D2-42CF-B820-1B36B394E68F}" destId="{AE6CD73A-8739-4E91-BD28-80F2ACE7B614}" srcOrd="1" destOrd="0" presId="urn:microsoft.com/office/officeart/2005/8/layout/lProcess2"/>
    <dgm:cxn modelId="{956EB70A-A1E8-471E-AFB4-F9815CAB3F41}" type="presOf" srcId="{D9085E71-21DF-4861-9836-1DEA777A18E6}" destId="{CB3AE495-7DDC-403F-9CEF-C9DB5343CFAF}" srcOrd="0" destOrd="0" presId="urn:microsoft.com/office/officeart/2005/8/layout/lProcess2"/>
    <dgm:cxn modelId="{7467FEB4-E32E-4086-B14F-75F90B02398C}" srcId="{8249746B-71D2-42CF-B820-1B36B394E68F}" destId="{7A68AD83-77D8-47B1-9818-8900AE36B117}" srcOrd="0" destOrd="0" parTransId="{D8FC9DC0-E9A4-42EA-8A51-591725B71061}" sibTransId="{9AFD073C-7B4B-474F-B960-A0E8BB43A36C}"/>
    <dgm:cxn modelId="{6A034881-E71D-4C3A-A692-18F018334D7E}" type="presOf" srcId="{7A68AD83-77D8-47B1-9818-8900AE36B117}" destId="{AABCCEAF-1D49-43FB-8F6C-6BA3CD779159}" srcOrd="0" destOrd="0" presId="urn:microsoft.com/office/officeart/2005/8/layout/lProcess2"/>
    <dgm:cxn modelId="{EB8AE03E-83CD-437B-ABBE-171AC53B0152}" type="presOf" srcId="{8249746B-71D2-42CF-B820-1B36B394E68F}" destId="{460D1972-6AC7-4F00-AA4A-3089E5BA347C}" srcOrd="0" destOrd="0" presId="urn:microsoft.com/office/officeart/2005/8/layout/lProcess2"/>
    <dgm:cxn modelId="{2D91482C-7FE2-402E-AC1A-08A0D54B70D1}" srcId="{D9085E71-21DF-4861-9836-1DEA777A18E6}" destId="{8249746B-71D2-42CF-B820-1B36B394E68F}" srcOrd="0" destOrd="0" parTransId="{7525BDA2-74B6-4D1F-8697-8DAFEAF3E8B0}" sibTransId="{5D77D35A-6D5F-413A-A55C-216F8BA099C2}"/>
    <dgm:cxn modelId="{57CD4569-DBAC-4AB8-A5E5-E82F5426CA41}" type="presOf" srcId="{EB363FB8-6910-44BB-8490-A0DCF965F4F0}" destId="{42A88663-99E2-4DB4-9F1C-D929D8CE17C7}" srcOrd="0" destOrd="0" presId="urn:microsoft.com/office/officeart/2005/8/layout/lProcess2"/>
    <dgm:cxn modelId="{FFD2927B-1870-428A-885B-23AA04FE8BE4}" type="presParOf" srcId="{CB3AE495-7DDC-403F-9CEF-C9DB5343CFAF}" destId="{D2BC8D57-A193-4927-A72D-BE1B03206362}" srcOrd="0" destOrd="0" presId="urn:microsoft.com/office/officeart/2005/8/layout/lProcess2"/>
    <dgm:cxn modelId="{887058CF-81C4-4C59-A8D5-117AD3AE2374}" type="presParOf" srcId="{D2BC8D57-A193-4927-A72D-BE1B03206362}" destId="{460D1972-6AC7-4F00-AA4A-3089E5BA347C}" srcOrd="0" destOrd="0" presId="urn:microsoft.com/office/officeart/2005/8/layout/lProcess2"/>
    <dgm:cxn modelId="{0AFFE601-DF0B-4DAF-A512-3F7BCAAC7FBE}" type="presParOf" srcId="{D2BC8D57-A193-4927-A72D-BE1B03206362}" destId="{AE6CD73A-8739-4E91-BD28-80F2ACE7B614}" srcOrd="1" destOrd="0" presId="urn:microsoft.com/office/officeart/2005/8/layout/lProcess2"/>
    <dgm:cxn modelId="{0B641E8D-B705-4C73-84F6-33B8AC4776A8}" type="presParOf" srcId="{D2BC8D57-A193-4927-A72D-BE1B03206362}" destId="{F67F2635-88C4-4E24-AD14-6CDAB745515E}" srcOrd="2" destOrd="0" presId="urn:microsoft.com/office/officeart/2005/8/layout/lProcess2"/>
    <dgm:cxn modelId="{7E76B59B-111D-4363-A075-D17802269E98}" type="presParOf" srcId="{F67F2635-88C4-4E24-AD14-6CDAB745515E}" destId="{F48736B4-C02D-4D34-9480-7A62B06CBBDF}" srcOrd="0" destOrd="0" presId="urn:microsoft.com/office/officeart/2005/8/layout/lProcess2"/>
    <dgm:cxn modelId="{72CF7E10-AC33-4EB0-9ECC-98B5B0420C1F}" type="presParOf" srcId="{F48736B4-C02D-4D34-9480-7A62B06CBBDF}" destId="{AABCCEAF-1D49-43FB-8F6C-6BA3CD779159}" srcOrd="0" destOrd="0" presId="urn:microsoft.com/office/officeart/2005/8/layout/lProcess2"/>
    <dgm:cxn modelId="{52A87A3D-51EE-433F-BDCD-4541239F8369}" type="presParOf" srcId="{F48736B4-C02D-4D34-9480-7A62B06CBBDF}" destId="{2BE39E5D-1806-4E5E-88C3-EAF8502817CA}" srcOrd="1" destOrd="0" presId="urn:microsoft.com/office/officeart/2005/8/layout/lProcess2"/>
    <dgm:cxn modelId="{541F50AA-2E7B-4883-8617-3EA845E84005}" type="presParOf" srcId="{F48736B4-C02D-4D34-9480-7A62B06CBBDF}" destId="{42A88663-99E2-4DB4-9F1C-D929D8CE17C7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BF6CD-838A-4BBC-9929-AA18D9505229}">
      <dsp:nvSpPr>
        <dsp:cNvPr id="0" name=""/>
        <dsp:cNvSpPr/>
      </dsp:nvSpPr>
      <dsp:spPr>
        <a:xfrm>
          <a:off x="0" y="51867"/>
          <a:ext cx="1800200" cy="79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8391E-A0F7-46B6-823A-0E37F6447019}">
      <dsp:nvSpPr>
        <dsp:cNvPr id="0" name=""/>
        <dsp:cNvSpPr/>
      </dsp:nvSpPr>
      <dsp:spPr>
        <a:xfrm>
          <a:off x="-4418264" y="-701694"/>
          <a:ext cx="5451613" cy="5451613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377CD-E087-45E4-8C12-F2B72990E21D}">
      <dsp:nvSpPr>
        <dsp:cNvPr id="0" name=""/>
        <dsp:cNvSpPr/>
      </dsp:nvSpPr>
      <dsp:spPr>
        <a:xfrm>
          <a:off x="999309" y="1054136"/>
          <a:ext cx="6924434" cy="1939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</a:rPr>
            <a:t>       建设成为</a:t>
          </a:r>
          <a:r>
            <a:rPr lang="zh-CN" altLang="en-US" sz="1800" b="1" kern="1200" dirty="0" smtClean="0">
              <a:solidFill>
                <a:schemeClr val="tx1"/>
              </a:solidFill>
            </a:rPr>
            <a:t>贵州省知名休闲度假旅游圣地、国家民族医药养生示范基地和国际知名民族医药体验中心</a:t>
          </a:r>
          <a:r>
            <a:rPr lang="zh-CN" altLang="en-US" sz="1800" kern="1200" dirty="0" smtClean="0">
              <a:solidFill>
                <a:schemeClr val="tx1"/>
              </a:solidFill>
            </a:rPr>
            <a:t>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999309" y="1054136"/>
        <a:ext cx="6924434" cy="1939950"/>
      </dsp:txXfrm>
    </dsp:sp>
    <dsp:sp modelId="{5208DF98-921D-4B86-A160-9E5F368B37C6}">
      <dsp:nvSpPr>
        <dsp:cNvPr id="0" name=""/>
        <dsp:cNvSpPr/>
      </dsp:nvSpPr>
      <dsp:spPr>
        <a:xfrm>
          <a:off x="267559" y="1080119"/>
          <a:ext cx="1463498" cy="1887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E2A8C-5C67-449D-BD9D-423542BCA243}">
      <dsp:nvSpPr>
        <dsp:cNvPr id="0" name=""/>
        <dsp:cNvSpPr/>
      </dsp:nvSpPr>
      <dsp:spPr>
        <a:xfrm>
          <a:off x="0" y="408728"/>
          <a:ext cx="75608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E78E4-A9A6-423A-B782-CFD008A7B98C}">
      <dsp:nvSpPr>
        <dsp:cNvPr id="0" name=""/>
        <dsp:cNvSpPr/>
      </dsp:nvSpPr>
      <dsp:spPr>
        <a:xfrm>
          <a:off x="378042" y="61077"/>
          <a:ext cx="5292588" cy="657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建安工程费用</a:t>
          </a:r>
          <a:r>
            <a:rPr lang="zh-CN" sz="1800" kern="1200" dirty="0" smtClean="0"/>
            <a:t>：总建筑面积</a:t>
          </a:r>
          <a:r>
            <a:rPr lang="en-US" sz="1800" kern="1200" dirty="0" smtClean="0"/>
            <a:t>31000m</a:t>
          </a:r>
          <a:r>
            <a:rPr lang="en-US" sz="1800" kern="1200" baseline="30000" dirty="0" smtClean="0"/>
            <a:t>2</a:t>
          </a:r>
          <a:r>
            <a:rPr lang="zh-CN" sz="1800" kern="1200" dirty="0" smtClean="0"/>
            <a:t>，总投资</a:t>
          </a:r>
          <a:r>
            <a:rPr lang="en-US" sz="1800" kern="1200" dirty="0" smtClean="0"/>
            <a:t>7225</a:t>
          </a:r>
          <a:r>
            <a:rPr lang="zh-CN" sz="1800" kern="1200" dirty="0" smtClean="0"/>
            <a:t>万元。</a:t>
          </a:r>
          <a:endParaRPr lang="zh-CN" altLang="en-US" sz="1800" kern="1200" dirty="0"/>
        </a:p>
      </dsp:txBody>
      <dsp:txXfrm>
        <a:off x="410144" y="93179"/>
        <a:ext cx="5228384" cy="593407"/>
      </dsp:txXfrm>
    </dsp:sp>
    <dsp:sp modelId="{17685945-4FB1-4082-B81D-54FE9F5F8D38}">
      <dsp:nvSpPr>
        <dsp:cNvPr id="0" name=""/>
        <dsp:cNvSpPr/>
      </dsp:nvSpPr>
      <dsp:spPr>
        <a:xfrm>
          <a:off x="0" y="1361288"/>
          <a:ext cx="75608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9CEA9-A82F-4D5D-995B-74C32634C50E}">
      <dsp:nvSpPr>
        <dsp:cNvPr id="0" name=""/>
        <dsp:cNvSpPr/>
      </dsp:nvSpPr>
      <dsp:spPr>
        <a:xfrm>
          <a:off x="378042" y="1051328"/>
          <a:ext cx="529258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设备购置费用</a:t>
          </a:r>
          <a:r>
            <a:rPr lang="zh-CN" sz="1800" kern="1200" dirty="0" smtClean="0"/>
            <a:t>：包括生产设备、研发设备、酒店设备、经营设备等，按</a:t>
          </a:r>
          <a:r>
            <a:rPr lang="en-US" sz="1800" kern="1200" dirty="0" smtClean="0"/>
            <a:t>2850</a:t>
          </a:r>
          <a:r>
            <a:rPr lang="zh-CN" sz="1800" kern="1200" dirty="0" smtClean="0"/>
            <a:t>万元计算。</a:t>
          </a:r>
          <a:endParaRPr lang="zh-CN" altLang="en-US" sz="1800" kern="1200" dirty="0"/>
        </a:p>
      </dsp:txBody>
      <dsp:txXfrm>
        <a:off x="408304" y="1081590"/>
        <a:ext cx="5232064" cy="559396"/>
      </dsp:txXfrm>
    </dsp:sp>
    <dsp:sp modelId="{0F23E609-230D-498B-AD69-314F7FB8AA8F}">
      <dsp:nvSpPr>
        <dsp:cNvPr id="0" name=""/>
        <dsp:cNvSpPr/>
      </dsp:nvSpPr>
      <dsp:spPr>
        <a:xfrm>
          <a:off x="0" y="2665858"/>
          <a:ext cx="75608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EA643-9231-4CB0-8EB4-52A39A4B7CB7}">
      <dsp:nvSpPr>
        <dsp:cNvPr id="0" name=""/>
        <dsp:cNvSpPr/>
      </dsp:nvSpPr>
      <dsp:spPr>
        <a:xfrm>
          <a:off x="378042" y="2003888"/>
          <a:ext cx="5292588" cy="971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工程建设及其他费用</a:t>
          </a:r>
          <a:r>
            <a:rPr lang="zh-CN" sz="1800" kern="1200" dirty="0" smtClean="0"/>
            <a:t>：包括规划设计、项目勘探、项目建设管理、项目监理费等，总费用为</a:t>
          </a:r>
          <a:r>
            <a:rPr lang="en-US" sz="1800" kern="1200" dirty="0" smtClean="0"/>
            <a:t>460</a:t>
          </a:r>
          <a:r>
            <a:rPr lang="zh-CN" sz="1800" kern="1200" dirty="0" smtClean="0"/>
            <a:t>万元。</a:t>
          </a:r>
          <a:endParaRPr lang="zh-CN" altLang="en-US" sz="1800" kern="1200" dirty="0"/>
        </a:p>
      </dsp:txBody>
      <dsp:txXfrm>
        <a:off x="425488" y="2051334"/>
        <a:ext cx="5197696" cy="877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8A1E0-636D-41EF-AC80-B5F2926F65A5}">
      <dsp:nvSpPr>
        <dsp:cNvPr id="0" name=""/>
        <dsp:cNvSpPr/>
      </dsp:nvSpPr>
      <dsp:spPr>
        <a:xfrm>
          <a:off x="0" y="628543"/>
          <a:ext cx="79928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56DA9-D1C0-474C-9EC9-34DAAF4466B6}">
      <dsp:nvSpPr>
        <dsp:cNvPr id="0" name=""/>
        <dsp:cNvSpPr/>
      </dsp:nvSpPr>
      <dsp:spPr>
        <a:xfrm flipH="1">
          <a:off x="504058" y="0"/>
          <a:ext cx="5583688" cy="860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土地成本：</a:t>
          </a:r>
          <a:r>
            <a:rPr lang="zh-CN" sz="1800" kern="1200" dirty="0" smtClean="0"/>
            <a:t>按每亩</a:t>
          </a:r>
          <a:r>
            <a:rPr lang="en-US" sz="1800" kern="1200" dirty="0" smtClean="0"/>
            <a:t>5</a:t>
          </a:r>
          <a:r>
            <a:rPr lang="zh-CN" sz="1800" kern="1200" dirty="0" smtClean="0"/>
            <a:t>万元计算，共计</a:t>
          </a:r>
          <a:r>
            <a:rPr lang="en-US" sz="1800" kern="1200" dirty="0" smtClean="0"/>
            <a:t>1100</a:t>
          </a:r>
          <a:r>
            <a:rPr lang="zh-CN" sz="1800" kern="1200" dirty="0" smtClean="0"/>
            <a:t>万元。</a:t>
          </a:r>
          <a:endParaRPr lang="zh-CN" altLang="en-US" sz="700" kern="1200" dirty="0"/>
        </a:p>
      </dsp:txBody>
      <dsp:txXfrm>
        <a:off x="546083" y="42025"/>
        <a:ext cx="5499638" cy="776826"/>
      </dsp:txXfrm>
    </dsp:sp>
    <dsp:sp modelId="{8B0D4DAC-E939-4D7D-9058-1AB4A7AD245B}">
      <dsp:nvSpPr>
        <dsp:cNvPr id="0" name=""/>
        <dsp:cNvSpPr/>
      </dsp:nvSpPr>
      <dsp:spPr>
        <a:xfrm>
          <a:off x="0" y="1715957"/>
          <a:ext cx="79928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0EAE8-6913-4C78-93EC-33095E37CB81}">
      <dsp:nvSpPr>
        <dsp:cNvPr id="0" name=""/>
        <dsp:cNvSpPr/>
      </dsp:nvSpPr>
      <dsp:spPr>
        <a:xfrm>
          <a:off x="432048" y="1126792"/>
          <a:ext cx="5668985" cy="818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基本预备费</a:t>
          </a:r>
          <a:r>
            <a:rPr lang="zh-CN" sz="1800" kern="1200" dirty="0" smtClean="0"/>
            <a:t>：按总投资的</a:t>
          </a:r>
          <a:r>
            <a:rPr lang="en-US" sz="1800" kern="1200" dirty="0" smtClean="0"/>
            <a:t>5%</a:t>
          </a:r>
          <a:r>
            <a:rPr lang="zh-CN" sz="1800" kern="1200" dirty="0" smtClean="0"/>
            <a:t>计取，共计</a:t>
          </a:r>
          <a:r>
            <a:rPr lang="en-US" sz="1800" kern="1200" dirty="0" smtClean="0"/>
            <a:t>360</a:t>
          </a:r>
          <a:r>
            <a:rPr lang="zh-CN" sz="1800" kern="1200" dirty="0" smtClean="0"/>
            <a:t>万元。</a:t>
          </a:r>
          <a:endParaRPr lang="zh-CN" altLang="en-US" sz="1800" kern="1200" dirty="0"/>
        </a:p>
      </dsp:txBody>
      <dsp:txXfrm>
        <a:off x="471986" y="1166730"/>
        <a:ext cx="5589109" cy="738258"/>
      </dsp:txXfrm>
    </dsp:sp>
    <dsp:sp modelId="{55A70D96-46AC-4876-98C7-9944421D99FB}">
      <dsp:nvSpPr>
        <dsp:cNvPr id="0" name=""/>
        <dsp:cNvSpPr/>
      </dsp:nvSpPr>
      <dsp:spPr>
        <a:xfrm>
          <a:off x="0" y="2668011"/>
          <a:ext cx="79928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B4702-D1B4-4577-BE61-14AFC670AB67}">
      <dsp:nvSpPr>
        <dsp:cNvPr id="0" name=""/>
        <dsp:cNvSpPr/>
      </dsp:nvSpPr>
      <dsp:spPr>
        <a:xfrm>
          <a:off x="504547" y="2217534"/>
          <a:ext cx="5595021" cy="682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铺底流动资金</a:t>
          </a:r>
          <a:r>
            <a:rPr lang="zh-CN" sz="1800" kern="1200" dirty="0" smtClean="0"/>
            <a:t>：按建安总投资的</a:t>
          </a:r>
          <a:r>
            <a:rPr lang="en-US" sz="1800" kern="1200" dirty="0" smtClean="0"/>
            <a:t>25-30%</a:t>
          </a:r>
          <a:r>
            <a:rPr lang="zh-CN" sz="1800" kern="1200" dirty="0" smtClean="0"/>
            <a:t>计取，共计</a:t>
          </a:r>
          <a:r>
            <a:rPr lang="en-US" sz="1800" kern="1200" dirty="0" smtClean="0"/>
            <a:t>1880</a:t>
          </a:r>
          <a:r>
            <a:rPr lang="zh-CN" sz="1800" kern="1200" dirty="0" smtClean="0"/>
            <a:t>万元。</a:t>
          </a:r>
          <a:endParaRPr lang="zh-CN" altLang="en-US" sz="1800" kern="1200" dirty="0"/>
        </a:p>
      </dsp:txBody>
      <dsp:txXfrm>
        <a:off x="537877" y="2250864"/>
        <a:ext cx="5528361" cy="616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D1972-6AC7-4F00-AA4A-3089E5BA347C}">
      <dsp:nvSpPr>
        <dsp:cNvPr id="0" name=""/>
        <dsp:cNvSpPr/>
      </dsp:nvSpPr>
      <dsp:spPr>
        <a:xfrm>
          <a:off x="0" y="0"/>
          <a:ext cx="7632848" cy="42484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 dirty="0"/>
        </a:p>
      </dsp:txBody>
      <dsp:txXfrm>
        <a:off x="0" y="0"/>
        <a:ext cx="7632848" cy="1274541"/>
      </dsp:txXfrm>
    </dsp:sp>
    <dsp:sp modelId="{AABCCEAF-1D49-43FB-8F6C-6BA3CD779159}">
      <dsp:nvSpPr>
        <dsp:cNvPr id="0" name=""/>
        <dsp:cNvSpPr/>
      </dsp:nvSpPr>
      <dsp:spPr>
        <a:xfrm>
          <a:off x="428752" y="400500"/>
          <a:ext cx="6775343" cy="901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>
              <a:solidFill>
                <a:schemeClr val="tx1"/>
              </a:solidFill>
            </a:rPr>
            <a:t>风险来源：销售渠道全面打开后，产能大幅提升可能面临原材料供应不足的问题。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55167" y="426915"/>
        <a:ext cx="6722513" cy="849037"/>
      </dsp:txXfrm>
    </dsp:sp>
    <dsp:sp modelId="{42A88663-99E2-4DB4-9F1C-D929D8CE17C7}">
      <dsp:nvSpPr>
        <dsp:cNvPr id="0" name=""/>
        <dsp:cNvSpPr/>
      </dsp:nvSpPr>
      <dsp:spPr>
        <a:xfrm>
          <a:off x="360026" y="1476894"/>
          <a:ext cx="6912795" cy="1840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>
              <a:solidFill>
                <a:schemeClr val="tx1"/>
              </a:solidFill>
            </a:rPr>
            <a:t>应对措施：建议项目实施单位</a:t>
          </a:r>
          <a:r>
            <a:rPr lang="zh-CN" altLang="en-US" sz="1600" kern="1200" dirty="0" smtClean="0">
              <a:solidFill>
                <a:schemeClr val="tx1"/>
              </a:solidFill>
            </a:rPr>
            <a:t>，</a:t>
          </a:r>
          <a:r>
            <a:rPr lang="zh-CN" sz="1600" kern="1200" dirty="0" smtClean="0">
              <a:solidFill>
                <a:schemeClr val="tx1"/>
              </a:solidFill>
            </a:rPr>
            <a:t>从江县在中草药的种植上，已经具有了一定的规模，面临原材料供应风险的可能性不大。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13942" y="1530810"/>
        <a:ext cx="6804963" cy="1732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D1972-6AC7-4F00-AA4A-3089E5BA347C}">
      <dsp:nvSpPr>
        <dsp:cNvPr id="0" name=""/>
        <dsp:cNvSpPr/>
      </dsp:nvSpPr>
      <dsp:spPr>
        <a:xfrm>
          <a:off x="0" y="0"/>
          <a:ext cx="7632848" cy="42484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 dirty="0"/>
        </a:p>
      </dsp:txBody>
      <dsp:txXfrm>
        <a:off x="0" y="0"/>
        <a:ext cx="7632848" cy="1274541"/>
      </dsp:txXfrm>
    </dsp:sp>
    <dsp:sp modelId="{AABCCEAF-1D49-43FB-8F6C-6BA3CD779159}">
      <dsp:nvSpPr>
        <dsp:cNvPr id="0" name=""/>
        <dsp:cNvSpPr/>
      </dsp:nvSpPr>
      <dsp:spPr>
        <a:xfrm>
          <a:off x="428752" y="400500"/>
          <a:ext cx="6775343" cy="901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</a:rPr>
            <a:t>    </a:t>
          </a:r>
          <a:r>
            <a:rPr lang="zh-CN" sz="1600" kern="1200" dirty="0" smtClean="0">
              <a:solidFill>
                <a:schemeClr val="tx1"/>
              </a:solidFill>
            </a:rPr>
            <a:t>风险</a:t>
          </a:r>
          <a:r>
            <a:rPr lang="zh-CN" sz="1600" kern="1200" dirty="0" smtClean="0">
              <a:solidFill>
                <a:schemeClr val="tx1"/>
              </a:solidFill>
            </a:rPr>
            <a:t>来源：缺乏药品销售牌照、品牌知名度不高影响市场拓展。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55167" y="426915"/>
        <a:ext cx="6722513" cy="849037"/>
      </dsp:txXfrm>
    </dsp:sp>
    <dsp:sp modelId="{42A88663-99E2-4DB4-9F1C-D929D8CE17C7}">
      <dsp:nvSpPr>
        <dsp:cNvPr id="0" name=""/>
        <dsp:cNvSpPr/>
      </dsp:nvSpPr>
      <dsp:spPr>
        <a:xfrm>
          <a:off x="360026" y="1476894"/>
          <a:ext cx="6912795" cy="1840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</a:rPr>
            <a:t>     </a:t>
          </a:r>
          <a:r>
            <a:rPr lang="zh-CN" sz="1600" kern="1200" dirty="0" smtClean="0">
              <a:solidFill>
                <a:schemeClr val="tx1"/>
              </a:solidFill>
            </a:rPr>
            <a:t>应对措施</a:t>
          </a:r>
          <a:r>
            <a:rPr lang="zh-CN" sz="1600" kern="1200" dirty="0" smtClean="0">
              <a:solidFill>
                <a:schemeClr val="tx1"/>
              </a:solidFill>
            </a:rPr>
            <a:t>：建议项目实施单位首先，积极建立完善的标准化体系，申请药品销售牌照。其次，整合自身及其他可利用的渠道资源，在全国乃至全世界大力推广从江瑶浴品牌，塑造成为独特的品牌优势。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13942" y="1530810"/>
        <a:ext cx="6804963" cy="1732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628"/>
            <a:ext cx="9144000" cy="5748372"/>
          </a:xfrm>
        </p:spPr>
      </p:pic>
      <p:sp>
        <p:nvSpPr>
          <p:cNvPr id="7" name="TextBox 6"/>
          <p:cNvSpPr txBox="1"/>
          <p:nvPr/>
        </p:nvSpPr>
        <p:spPr>
          <a:xfrm>
            <a:off x="6660232" y="14034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黔东南州投资促进局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174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/>
              <a:t>从江县高华村药浴养生谷开发项目</a:t>
            </a:r>
            <a:endParaRPr lang="zh-CN" altLang="zh-CN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zh-CN" altLang="en-US" sz="4000" dirty="0">
                <a:effectLst/>
              </a:rPr>
              <a:t>三</a:t>
            </a:r>
            <a:r>
              <a:rPr lang="zh-CN" altLang="zh-CN" sz="4000" dirty="0" smtClean="0">
                <a:effectLst/>
              </a:rPr>
              <a:t>、</a:t>
            </a:r>
            <a:r>
              <a:rPr lang="zh-CN" altLang="zh-CN" sz="4000" dirty="0">
                <a:effectLst/>
              </a:rPr>
              <a:t>建设地点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2"/>
            <a:ext cx="9144000" cy="1330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101" y="105273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本项目建设地点选择在从江县翠里乡高华村境内。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7780" y="1653990"/>
            <a:ext cx="2835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/>
              <a:t>项目建设地点情况分析</a:t>
            </a:r>
            <a:endParaRPr lang="zh-CN" alt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19571" y="2062700"/>
          <a:ext cx="7632849" cy="346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175"/>
                <a:gridCol w="2794431"/>
                <a:gridCol w="4107243"/>
              </a:tblGrid>
              <a:tr h="22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序号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 smtClean="0">
                          <a:latin typeface="+mn-ea"/>
                          <a:ea typeface="+mn-ea"/>
                        </a:rPr>
                        <a:t>因素</a:t>
                      </a:r>
                      <a:endParaRPr lang="zh-CN" dirty="0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latin typeface="+mn-ea"/>
                          <a:ea typeface="+mn-ea"/>
                        </a:rPr>
                        <a:t>相关说明</a:t>
                      </a:r>
                    </a:p>
                  </a:txBody>
                  <a:tcPr marL="60079" marR="60079" marT="0" marB="0" anchor="ctr"/>
                </a:tc>
              </a:tr>
              <a:tr h="25289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1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地理位置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>
                          <a:latin typeface="+mn-ea"/>
                          <a:ea typeface="+mn-ea"/>
                        </a:rPr>
                        <a:t>从江县翠里乡高华村</a:t>
                      </a:r>
                    </a:p>
                  </a:txBody>
                  <a:tcPr marL="60079" marR="60079" marT="0" marB="0" anchor="ctr"/>
                </a:tc>
              </a:tr>
              <a:tr h="41418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2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交通条件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距县城和乡政府驻地分别为</a:t>
                      </a:r>
                      <a:r>
                        <a:rPr lang="en-US" dirty="0">
                          <a:latin typeface="+mn-ea"/>
                          <a:ea typeface="+mn-ea"/>
                        </a:rPr>
                        <a:t>35</a:t>
                      </a:r>
                      <a:r>
                        <a:rPr lang="zh-CN" dirty="0">
                          <a:latin typeface="+mn-ea"/>
                          <a:ea typeface="+mn-ea"/>
                        </a:rPr>
                        <a:t>公里和</a:t>
                      </a:r>
                      <a:r>
                        <a:rPr lang="en-US" dirty="0">
                          <a:latin typeface="+mn-ea"/>
                          <a:ea typeface="+mn-ea"/>
                        </a:rPr>
                        <a:t>13</a:t>
                      </a:r>
                      <a:r>
                        <a:rPr lang="zh-CN" dirty="0">
                          <a:latin typeface="+mn-ea"/>
                          <a:ea typeface="+mn-ea"/>
                        </a:rPr>
                        <a:t>公里，交通条件良好</a:t>
                      </a:r>
                    </a:p>
                  </a:txBody>
                  <a:tcPr marL="60079" marR="60079" marT="0" marB="0" anchor="ctr"/>
                </a:tc>
              </a:tr>
              <a:tr h="4143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3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>
                          <a:latin typeface="+mn-ea"/>
                          <a:ea typeface="+mn-ea"/>
                        </a:rPr>
                        <a:t>养生资源条件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“瑶族药浴”—国家级非物质文化遗产</a:t>
                      </a:r>
                    </a:p>
                  </a:txBody>
                  <a:tcPr marL="60079" marR="60079" marT="0" marB="0" anchor="ctr"/>
                </a:tc>
              </a:tr>
              <a:tr h="25289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4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>
                          <a:latin typeface="+mn-ea"/>
                          <a:ea typeface="+mn-ea"/>
                        </a:rPr>
                        <a:t>民族文化条件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民族文化底蕴深厚、内容丰富</a:t>
                      </a:r>
                    </a:p>
                  </a:txBody>
                  <a:tcPr marL="60079" marR="60079" marT="0" marB="0" anchor="ctr"/>
                </a:tc>
              </a:tr>
              <a:tr h="4143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5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>
                          <a:latin typeface="+mn-ea"/>
                          <a:ea typeface="+mn-ea"/>
                        </a:rPr>
                        <a:t>周边地区生态自然环境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60079" marR="60079" marT="0" marB="0" anchor="ctr"/>
                </a:tc>
              </a:tr>
              <a:tr h="4143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6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>
                          <a:latin typeface="+mn-ea"/>
                          <a:ea typeface="+mn-ea"/>
                        </a:rPr>
                        <a:t>周边地区人文旅游资源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60079" marR="60079" marT="0" marB="0" anchor="ctr"/>
                </a:tc>
              </a:tr>
              <a:tr h="41434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7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>
                          <a:latin typeface="+mn-ea"/>
                          <a:ea typeface="+mn-ea"/>
                        </a:rPr>
                        <a:t>地势地貌条件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优（山地、田园、河流，且地质稳定）</a:t>
                      </a:r>
                    </a:p>
                  </a:txBody>
                  <a:tcPr marL="60079" marR="60079" marT="0" marB="0" anchor="ctr"/>
                </a:tc>
              </a:tr>
              <a:tr h="25289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8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>
                          <a:latin typeface="+mn-ea"/>
                          <a:ea typeface="+mn-ea"/>
                        </a:rPr>
                        <a:t>拆迁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少</a:t>
                      </a:r>
                    </a:p>
                  </a:txBody>
                  <a:tcPr marL="60079" marR="60079" marT="0" marB="0" anchor="ctr"/>
                </a:tc>
              </a:tr>
              <a:tr h="25846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latin typeface="+mn-ea"/>
                          <a:ea typeface="+mn-ea"/>
                        </a:rPr>
                        <a:t>9</a:t>
                      </a:r>
                      <a:endParaRPr lang="zh-CN">
                        <a:latin typeface="+mn-ea"/>
                        <a:ea typeface="+mn-ea"/>
                      </a:endParaRP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综合评价</a:t>
                      </a:r>
                    </a:p>
                  </a:txBody>
                  <a:tcPr marL="60079" marR="60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dirty="0"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60079" marR="60079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000" dirty="0" smtClean="0">
                <a:effectLst/>
              </a:rPr>
              <a:t>四、</a:t>
            </a:r>
            <a:r>
              <a:rPr lang="zh-CN" altLang="zh-CN" sz="4000" dirty="0" smtClean="0">
                <a:effectLst/>
              </a:rPr>
              <a:t>建设</a:t>
            </a:r>
            <a:r>
              <a:rPr lang="zh-CN" altLang="zh-CN" sz="4000" dirty="0">
                <a:effectLst/>
              </a:rPr>
              <a:t>方案</a:t>
            </a:r>
            <a:endParaRPr lang="zh-CN" altLang="en-US" sz="40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507"/>
            <a:ext cx="9144000" cy="1289493"/>
          </a:xfrm>
          <a:prstGeom prst="rect">
            <a:avLst/>
          </a:prstGeom>
        </p:spPr>
      </p:pic>
      <p:graphicFrame>
        <p:nvGraphicFramePr>
          <p:cNvPr id="6" name="图示 5"/>
          <p:cNvGraphicFramePr/>
          <p:nvPr/>
        </p:nvGraphicFramePr>
        <p:xfrm>
          <a:off x="611560" y="1412776"/>
          <a:ext cx="8136904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1359" y="3068960"/>
            <a:ext cx="7920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/>
              <a:t>项目定位</a:t>
            </a:r>
            <a:endParaRPr lang="zh-CN" altLang="zh-CN" sz="2000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dirty="0" smtClean="0">
                <a:effectLst/>
              </a:rPr>
              <a:t>建设</a:t>
            </a:r>
            <a:r>
              <a:rPr lang="zh-CN" altLang="zh-CN" dirty="0">
                <a:effectLst/>
              </a:rPr>
              <a:t>方案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507"/>
            <a:ext cx="9144000" cy="1289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755412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建设内容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项目建设以高华村原址为主，同时通过修缮、改造、新建等措施对项目进行整体包装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99590" y="2140519"/>
          <a:ext cx="7272809" cy="332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3052"/>
                <a:gridCol w="2753052"/>
                <a:gridCol w="1766705"/>
              </a:tblGrid>
              <a:tr h="31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功能区块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建设内容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建筑面积（㎡）</a:t>
                      </a:r>
                    </a:p>
                  </a:txBody>
                  <a:tcPr marL="68580" marR="68580" marT="0" marB="0" anchor="ctr"/>
                </a:tc>
              </a:tr>
              <a:tr h="259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瑶药种植示范基地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瑶药生态种植示范基地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30000</a:t>
                      </a:r>
                    </a:p>
                  </a:txBody>
                  <a:tcPr marL="68580" marR="68580" marT="0" marB="0"/>
                </a:tc>
              </a:tr>
              <a:tr h="25969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瑶药生产加工基地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瑶药生产区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8000</a:t>
                      </a:r>
                    </a:p>
                  </a:txBody>
                  <a:tcPr marL="68580" marR="68580" marT="0" marB="0"/>
                </a:tc>
              </a:tr>
              <a:tr h="2596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研发中心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</a:tr>
              <a:tr h="2596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综合办公楼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</a:tr>
              <a:tr h="2596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仓储物流区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2500</a:t>
                      </a:r>
                    </a:p>
                  </a:txBody>
                  <a:tcPr marL="68580" marR="68580" marT="0" marB="0"/>
                </a:tc>
              </a:tr>
              <a:tr h="25969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瑶浴文化旅游体验中心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瑶浴洗浴体验中心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5000</a:t>
                      </a:r>
                    </a:p>
                  </a:txBody>
                  <a:tcPr marL="68580" marR="68580" marT="0" marB="0"/>
                </a:tc>
              </a:tr>
              <a:tr h="2596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瑶浴文化展览馆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</a:tr>
              <a:tr h="2596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养生度假酒店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6000</a:t>
                      </a:r>
                    </a:p>
                  </a:txBody>
                  <a:tcPr marL="68580" marR="68580" marT="0" marB="0"/>
                </a:tc>
              </a:tr>
              <a:tr h="25969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配套设施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游客综合服务中心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</a:tr>
              <a:tr h="2596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大型停车场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5000</a:t>
                      </a:r>
                    </a:p>
                  </a:txBody>
                  <a:tcPr marL="68580" marR="68580" marT="0" marB="0"/>
                </a:tc>
              </a:tr>
              <a:tr h="2596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相关配套设施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华文楷体" charset="0"/>
                          <a:ea typeface="华文楷体" charset="0"/>
                        </a:rPr>
                        <a:t>1500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3888" y="170080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+mn-ea"/>
              </a:rPr>
              <a:t>项目主要建设内容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78502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zh-CN" altLang="en-US" sz="4000" dirty="0">
                <a:effectLst/>
              </a:rPr>
              <a:t>五</a:t>
            </a:r>
            <a:r>
              <a:rPr lang="zh-CN" altLang="zh-CN" sz="4000" dirty="0" smtClean="0">
                <a:effectLst/>
              </a:rPr>
              <a:t>、</a:t>
            </a:r>
            <a:r>
              <a:rPr lang="zh-CN" altLang="zh-CN" sz="4000" dirty="0">
                <a:effectLst/>
              </a:rPr>
              <a:t>预期投资</a:t>
            </a:r>
            <a:br>
              <a:rPr lang="zh-CN" altLang="zh-CN" sz="4000" dirty="0">
                <a:effectLst/>
              </a:rPr>
            </a:b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83677"/>
          </a:xfrm>
        </p:spPr>
      </p:pic>
      <p:sp>
        <p:nvSpPr>
          <p:cNvPr id="13" name="TextBox 12"/>
          <p:cNvSpPr txBox="1"/>
          <p:nvPr/>
        </p:nvSpPr>
        <p:spPr>
          <a:xfrm>
            <a:off x="957799" y="980728"/>
            <a:ext cx="676875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charset="0"/>
                <a:ea typeface="华文楷体" charset="0"/>
              </a:rPr>
              <a:t>本项</a:t>
            </a:r>
            <a:r>
              <a:rPr lang="zh-CN" altLang="zh-CN" dirty="0" smtClean="0">
                <a:latin typeface="华文楷体" charset="0"/>
                <a:ea typeface="华文楷体" charset="0"/>
              </a:rPr>
              <a:t>目总投资额约为</a:t>
            </a:r>
            <a:r>
              <a:rPr lang="en-US" altLang="zh-CN" dirty="0">
                <a:latin typeface="华文楷体" charset="0"/>
                <a:ea typeface="华文楷体" charset="0"/>
              </a:rPr>
              <a:t>13875</a:t>
            </a:r>
            <a:r>
              <a:rPr lang="zh-CN" altLang="zh-CN" dirty="0">
                <a:latin typeface="华文楷体" charset="0"/>
                <a:ea typeface="华文楷体" charset="0"/>
              </a:rPr>
              <a:t>万元，其中包括</a:t>
            </a:r>
            <a:r>
              <a:rPr lang="zh-CN" altLang="zh-CN" dirty="0" smtClean="0">
                <a:latin typeface="华文楷体" charset="0"/>
                <a:ea typeface="华文楷体" charset="0"/>
              </a:rPr>
              <a:t>：</a:t>
            </a:r>
            <a:endParaRPr lang="zh-CN" altLang="zh-CN" dirty="0">
              <a:latin typeface="华文楷体" charset="0"/>
              <a:ea typeface="华文楷体" charset="0"/>
            </a:endParaRPr>
          </a:p>
        </p:txBody>
      </p:sp>
      <p:graphicFrame>
        <p:nvGraphicFramePr>
          <p:cNvPr id="14" name="图示 13"/>
          <p:cNvGraphicFramePr/>
          <p:nvPr/>
        </p:nvGraphicFramePr>
        <p:xfrm>
          <a:off x="561755" y="1772816"/>
          <a:ext cx="756084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648072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zh-CN" sz="3600" dirty="0">
                <a:effectLst/>
              </a:rPr>
              <a:t>预期投资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7992888" cy="311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1"/>
            <a:ext cx="9144000" cy="1340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124"/>
            <a:ext cx="2016224" cy="648072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zh-CN" sz="3600" dirty="0">
                <a:effectLst/>
              </a:rPr>
              <a:t>预期投资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40488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建设项目预期投资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19571" y="783497"/>
          <a:ext cx="7704857" cy="4971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1411"/>
                <a:gridCol w="2641254"/>
                <a:gridCol w="945381"/>
                <a:gridCol w="1134457"/>
                <a:gridCol w="882354"/>
              </a:tblGrid>
              <a:tr h="582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功能区块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建设内容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建筑面积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（㎡）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建安成本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（元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㎡</a:t>
                      </a:r>
                      <a:r>
                        <a:rPr lang="zh-CN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lang="zh-CN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0631" marR="606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投资额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（万元）</a:t>
                      </a:r>
                    </a:p>
                  </a:txBody>
                  <a:tcPr marL="60631" marR="60631" marT="0" marB="0"/>
                </a:tc>
              </a:tr>
              <a:tr h="230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瑶药种植示范基地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瑶药生态种植示范基地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30000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 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350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瑶药生产加工基地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瑶药生产区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8000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1800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1440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研发中心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2000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400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综合办公楼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1800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360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仓储物流区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2500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1800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450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瑶浴文化旅游体验中心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瑶浴洗浴体验中心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5000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1000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瑶浴文化展览馆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400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养生度假酒店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6000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3000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1800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配套设施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游客综合服务中心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2000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2000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400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大型停车场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5000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800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400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相关配套设施</a:t>
                      </a: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1500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1500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225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建安投资小计</a:t>
                      </a:r>
                    </a:p>
                  </a:txBody>
                  <a:tcPr marL="60631" marR="60631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7225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设备购置费</a:t>
                      </a:r>
                    </a:p>
                  </a:txBody>
                  <a:tcPr marL="60631" marR="60631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2850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工程建设及其他费用</a:t>
                      </a:r>
                    </a:p>
                  </a:txBody>
                  <a:tcPr marL="60631" marR="60631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460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土地成本</a:t>
                      </a:r>
                    </a:p>
                  </a:txBody>
                  <a:tcPr marL="60631" marR="60631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ea"/>
                          <a:ea typeface="+mn-ea"/>
                        </a:rPr>
                        <a:t>1100</a:t>
                      </a:r>
                      <a:endParaRPr lang="zh-CN" sz="160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基本预备费</a:t>
                      </a:r>
                    </a:p>
                  </a:txBody>
                  <a:tcPr marL="60631" marR="60631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360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铺底流动资金</a:t>
                      </a:r>
                    </a:p>
                  </a:txBody>
                  <a:tcPr marL="60631" marR="60631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1880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  <a:tr h="23027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总投资</a:t>
                      </a:r>
                    </a:p>
                  </a:txBody>
                  <a:tcPr marL="60631" marR="60631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13875</a:t>
                      </a:r>
                      <a:endParaRPr lang="zh-CN" sz="1600" dirty="0">
                        <a:latin typeface="+mn-ea"/>
                        <a:ea typeface="+mn-ea"/>
                      </a:endParaRPr>
                    </a:p>
                  </a:txBody>
                  <a:tcPr marL="60631" marR="60631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zh-CN" altLang="en-US" sz="4000" dirty="0" smtClean="0">
                <a:effectLst/>
              </a:rPr>
              <a:t>六</a:t>
            </a:r>
            <a:r>
              <a:rPr lang="zh-CN" altLang="zh-CN" sz="4000" dirty="0" smtClean="0">
                <a:effectLst/>
              </a:rPr>
              <a:t>、市场</a:t>
            </a:r>
            <a:r>
              <a:rPr lang="zh-CN" altLang="zh-CN" sz="4000" dirty="0">
                <a:effectLst/>
              </a:rPr>
              <a:t>分析</a:t>
            </a:r>
            <a:br>
              <a:rPr lang="zh-CN" altLang="zh-CN" sz="4000" dirty="0">
                <a:effectLst/>
              </a:rPr>
            </a:b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384176"/>
          </a:xfrm>
        </p:spPr>
      </p:pic>
      <p:sp>
        <p:nvSpPr>
          <p:cNvPr id="6" name="TextBox 5"/>
          <p:cNvSpPr txBox="1"/>
          <p:nvPr/>
        </p:nvSpPr>
        <p:spPr>
          <a:xfrm>
            <a:off x="739661" y="141277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       </a:t>
            </a:r>
            <a:r>
              <a:rPr lang="zh-CN" altLang="zh-CN" dirty="0" smtClean="0">
                <a:latin typeface="+mn-ea"/>
              </a:rPr>
              <a:t>瑶</a:t>
            </a:r>
            <a:r>
              <a:rPr lang="zh-CN" altLang="zh-CN" dirty="0">
                <a:latin typeface="+mn-ea"/>
              </a:rPr>
              <a:t>浴在发汗排毒、安神催眠、增强机体免疫力、改善亚健康等方面具有良好的功效。</a:t>
            </a:r>
          </a:p>
          <a:p>
            <a:r>
              <a:rPr lang="en-US" altLang="zh-CN" dirty="0" smtClean="0">
                <a:latin typeface="+mn-ea"/>
              </a:rPr>
              <a:t>      </a:t>
            </a:r>
            <a:r>
              <a:rPr lang="zh-CN" altLang="zh-CN" dirty="0" smtClean="0">
                <a:latin typeface="+mn-ea"/>
              </a:rPr>
              <a:t>目标</a:t>
            </a:r>
            <a:r>
              <a:rPr lang="zh-CN" altLang="zh-CN" dirty="0">
                <a:latin typeface="+mn-ea"/>
              </a:rPr>
              <a:t>客群定位：产品的销售是以我国的亚健康人群为主</a:t>
            </a:r>
            <a:r>
              <a:rPr lang="zh-CN" altLang="zh-CN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endParaRPr lang="zh-CN" altLang="zh-CN" dirty="0">
              <a:latin typeface="+mn-ea"/>
            </a:endParaRPr>
          </a:p>
          <a:p>
            <a:pPr lvl="0"/>
            <a:r>
              <a:rPr lang="zh-CN" altLang="zh-CN" b="1" dirty="0" smtClean="0">
                <a:latin typeface="+mn-ea"/>
              </a:rPr>
              <a:t>从</a:t>
            </a:r>
            <a:r>
              <a:rPr lang="zh-CN" altLang="zh-CN" b="1" dirty="0">
                <a:latin typeface="+mn-ea"/>
              </a:rPr>
              <a:t>江旅游业的快速发展将为项目带来大量潜在客源</a:t>
            </a:r>
            <a:endParaRPr lang="zh-CN" altLang="zh-CN" dirty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       </a:t>
            </a:r>
            <a:r>
              <a:rPr lang="zh-CN" altLang="zh-CN" dirty="0" smtClean="0">
                <a:latin typeface="+mn-ea"/>
              </a:rPr>
              <a:t>随着</a:t>
            </a:r>
            <a:r>
              <a:rPr lang="zh-CN" altLang="zh-CN" dirty="0">
                <a:latin typeface="+mn-ea"/>
              </a:rPr>
              <a:t>两高一快的开通，从江到桂林仅需</a:t>
            </a:r>
            <a:r>
              <a:rPr lang="en-US" altLang="zh-CN" dirty="0">
                <a:latin typeface="+mn-ea"/>
              </a:rPr>
              <a:t>50</a:t>
            </a:r>
            <a:r>
              <a:rPr lang="zh-CN" altLang="zh-CN" dirty="0">
                <a:latin typeface="+mn-ea"/>
              </a:rPr>
              <a:t>分钟，到广州仅需</a:t>
            </a:r>
            <a:r>
              <a:rPr lang="en-US" altLang="zh-CN" dirty="0">
                <a:latin typeface="+mn-ea"/>
              </a:rPr>
              <a:t>3</a:t>
            </a:r>
            <a:r>
              <a:rPr lang="zh-CN" altLang="zh-CN" dirty="0">
                <a:latin typeface="+mn-ea"/>
              </a:rPr>
              <a:t>小时，从江的旅游区位优势将更加突出，未来从江旅游人数将呈井喷式发展，保守估计到</a:t>
            </a:r>
            <a:r>
              <a:rPr lang="en-US" altLang="zh-CN" dirty="0">
                <a:latin typeface="+mn-ea"/>
              </a:rPr>
              <a:t>2020</a:t>
            </a:r>
            <a:r>
              <a:rPr lang="zh-CN" altLang="zh-CN" dirty="0">
                <a:latin typeface="+mn-ea"/>
              </a:rPr>
              <a:t>年，从江旅游人数将突破</a:t>
            </a:r>
            <a:r>
              <a:rPr lang="en-US" altLang="zh-CN" dirty="0">
                <a:latin typeface="+mn-ea"/>
              </a:rPr>
              <a:t>300</a:t>
            </a:r>
            <a:r>
              <a:rPr lang="zh-CN" altLang="zh-CN" dirty="0">
                <a:latin typeface="+mn-ea"/>
              </a:rPr>
              <a:t>万人。从江旅游人数的快速增长将为项目带来大量的潜在客源。</a:t>
            </a:r>
          </a:p>
          <a:p>
            <a:r>
              <a:rPr lang="en-US" altLang="zh-CN" dirty="0" smtClean="0">
                <a:latin typeface="+mn-ea"/>
              </a:rPr>
              <a:t>       </a:t>
            </a:r>
            <a:r>
              <a:rPr lang="zh-CN" altLang="zh-CN" dirty="0" smtClean="0">
                <a:latin typeface="+mn-ea"/>
              </a:rPr>
              <a:t>由于</a:t>
            </a:r>
            <a:r>
              <a:rPr lang="zh-CN" altLang="zh-CN" dirty="0">
                <a:latin typeface="+mn-ea"/>
              </a:rPr>
              <a:t>该项目能够满足现代人养生和休闲的双重旅游需求，因此所针对的旅游市场人群范围较广。通过项目的精心打造和宣传，保守估计</a:t>
            </a:r>
            <a:r>
              <a:rPr lang="en-US" altLang="zh-CN" dirty="0">
                <a:latin typeface="+mn-ea"/>
              </a:rPr>
              <a:t>,</a:t>
            </a:r>
            <a:r>
              <a:rPr lang="zh-CN" altLang="zh-CN" dirty="0">
                <a:latin typeface="+mn-ea"/>
              </a:rPr>
              <a:t>到</a:t>
            </a:r>
            <a:r>
              <a:rPr lang="en-US" altLang="zh-CN" dirty="0">
                <a:latin typeface="+mn-ea"/>
              </a:rPr>
              <a:t>2020</a:t>
            </a:r>
            <a:r>
              <a:rPr lang="zh-CN" altLang="zh-CN" dirty="0">
                <a:latin typeface="+mn-ea"/>
              </a:rPr>
              <a:t>年，项目接待的旅游人数将达</a:t>
            </a:r>
            <a:r>
              <a:rPr lang="en-US" altLang="zh-CN" dirty="0">
                <a:latin typeface="+mn-ea"/>
              </a:rPr>
              <a:t>100</a:t>
            </a:r>
            <a:r>
              <a:rPr lang="zh-CN" altLang="zh-CN" dirty="0">
                <a:latin typeface="+mn-ea"/>
              </a:rPr>
              <a:t>万人次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zh-CN" dirty="0">
                <a:latin typeface="+mn-ea"/>
              </a:rPr>
              <a:t>年。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72008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zh-CN" altLang="zh-CN" sz="4000" dirty="0" smtClean="0">
                <a:effectLst/>
              </a:rPr>
              <a:t>市场</a:t>
            </a:r>
            <a:r>
              <a:rPr lang="zh-CN" altLang="zh-CN" sz="4000" dirty="0">
                <a:effectLst/>
              </a:rPr>
              <a:t>分析</a:t>
            </a:r>
            <a:br>
              <a:rPr lang="zh-CN" altLang="zh-CN" sz="4000" dirty="0">
                <a:effectLst/>
              </a:rPr>
            </a:b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384176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11" y="1556792"/>
            <a:ext cx="6264696" cy="377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1548526"/>
            <a:ext cx="156865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华文楷体" charset="0"/>
                <a:ea typeface="华文楷体" charset="0"/>
              </a:rPr>
              <a:t>CAGR=25.6</a:t>
            </a:r>
            <a:r>
              <a:rPr lang="en-US" altLang="zh-CN" dirty="0" smtClean="0">
                <a:latin typeface="华文楷体" charset="0"/>
                <a:ea typeface="华文楷体" charset="0"/>
              </a:rPr>
              <a:t>%</a:t>
            </a:r>
            <a:endParaRPr lang="zh-CN" altLang="zh-CN" dirty="0">
              <a:latin typeface="华文楷体" charset="0"/>
              <a:ea typeface="华文楷体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485" y="980440"/>
            <a:ext cx="48152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华文楷体" charset="0"/>
                <a:ea typeface="华文楷体" charset="0"/>
              </a:rPr>
              <a:t>      2010-2014</a:t>
            </a:r>
            <a:r>
              <a:rPr lang="zh-CN" altLang="zh-CN" b="1" dirty="0">
                <a:latin typeface="华文楷体" charset="0"/>
                <a:ea typeface="华文楷体" charset="0"/>
              </a:rPr>
              <a:t>年从江县游客量</a:t>
            </a:r>
            <a:r>
              <a:rPr lang="zh-CN" altLang="zh-CN" b="1" dirty="0" smtClean="0">
                <a:latin typeface="华文楷体" charset="0"/>
                <a:ea typeface="华文楷体" charset="0"/>
              </a:rPr>
              <a:t>走势</a:t>
            </a:r>
            <a:endParaRPr lang="zh-CN" altLang="zh-CN" b="1" dirty="0">
              <a:latin typeface="华文楷体" charset="0"/>
              <a:ea typeface="华文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zh-CN" altLang="en-US" sz="4000" dirty="0">
                <a:effectLst/>
              </a:rPr>
              <a:t>七</a:t>
            </a:r>
            <a:r>
              <a:rPr lang="zh-CN" altLang="zh-CN" sz="4000" dirty="0" smtClean="0">
                <a:effectLst/>
              </a:rPr>
              <a:t>、</a:t>
            </a:r>
            <a:r>
              <a:rPr lang="zh-CN" altLang="zh-CN" sz="4000" dirty="0">
                <a:effectLst/>
              </a:rPr>
              <a:t>风险分析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</p:nvPr>
        </p:nvGraphicFramePr>
        <p:xfrm>
          <a:off x="611307" y="1700814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937"/>
            <a:ext cx="9144000" cy="1268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154" y="73104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对于本项目而言，面临的风险主要是原材料供应风险和市场风险。通过采取合适的应对措施，项目的风险是总体可控的。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b="1" dirty="0"/>
              <a:t>原材料供应风险</a:t>
            </a:r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dirty="0" smtClean="0">
                <a:effectLst/>
              </a:rPr>
              <a:t>风险分析</a:t>
            </a:r>
            <a:endParaRPr lang="zh-CN" altLang="en-US" dirty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1696743"/>
              </p:ext>
            </p:extLst>
          </p:nvPr>
        </p:nvGraphicFramePr>
        <p:xfrm>
          <a:off x="539552" y="1773204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937"/>
            <a:ext cx="9144000" cy="1268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69588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对于本项目而言，面临的风险主要是原材料供应风险和市场风险。通过采取合适的应对措施，项目的风险是总体可控</a:t>
            </a:r>
            <a:r>
              <a:rPr lang="zh-CN" altLang="zh-CN" dirty="0" smtClean="0"/>
              <a:t>的。</a:t>
            </a:r>
            <a:endParaRPr lang="zh-CN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340768"/>
            <a:ext cx="115212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市场风险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7812" y="188640"/>
            <a:ext cx="7175351" cy="79208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zh-CN" altLang="en-US" sz="4000" dirty="0">
                <a:effectLst/>
              </a:rPr>
              <a:t>一</a:t>
            </a:r>
            <a:r>
              <a:rPr lang="zh-CN" altLang="zh-CN" sz="4000" dirty="0" smtClean="0">
                <a:effectLst/>
              </a:rPr>
              <a:t>、</a:t>
            </a:r>
            <a:r>
              <a:rPr lang="zh-CN" altLang="zh-CN" sz="4000" dirty="0">
                <a:effectLst/>
              </a:rPr>
              <a:t>项目概况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3"/>
            <a:ext cx="9144000" cy="1412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18" y="1268760"/>
            <a:ext cx="3868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+mn-ea"/>
              </a:rPr>
              <a:t>医疗养生旅游市场潜力巨大</a:t>
            </a:r>
            <a:r>
              <a:rPr lang="zh-CN" altLang="zh-CN" b="1" dirty="0" smtClean="0">
                <a:latin typeface="+mn-ea"/>
              </a:rPr>
              <a:t>。</a:t>
            </a:r>
            <a:endParaRPr lang="en-US" altLang="zh-CN" b="1" dirty="0" smtClean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     </a:t>
            </a:r>
            <a:r>
              <a:rPr lang="zh-CN" altLang="zh-CN" dirty="0" smtClean="0">
                <a:latin typeface="+mn-ea"/>
              </a:rPr>
              <a:t>随着</a:t>
            </a:r>
            <a:r>
              <a:rPr lang="zh-CN" altLang="zh-CN" dirty="0">
                <a:latin typeface="+mn-ea"/>
              </a:rPr>
              <a:t>社会生活水平的逐步提高，人民群众对健康服务的需求也越发迫切。利用丰富的旅游资源和民族医药资源，发展医疗健康旅游，是医疗服务业的延伸和旅游业的扩展，满足了人民群众日益增长的健康服务需求，对提升全民健康素质具有重要的意义。我国医疗旅游市场潜力巨大，随着人民收入水平不断提高和老龄化社会的到来，以“健康”为中心的医疗休闲旅游项目必定大受欢迎</a:t>
            </a:r>
            <a:r>
              <a:rPr lang="zh-CN" altLang="zh-CN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16" y="1196752"/>
            <a:ext cx="4314092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876" y="4581128"/>
            <a:ext cx="4314091" cy="36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“瑶族药浴”—国家级非物质文化遗产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376264" cy="792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zh-CN" sz="3600" dirty="0" smtClean="0">
                <a:effectLst/>
              </a:rPr>
              <a:t>风险分析</a:t>
            </a:r>
            <a:endParaRPr lang="zh-CN" altLang="en-US" sz="3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/>
              <a:t>项目主要风险</a:t>
            </a:r>
            <a:r>
              <a:rPr lang="zh-CN" altLang="zh-CN" sz="2000" b="1" dirty="0" smtClean="0"/>
              <a:t>评估</a:t>
            </a:r>
            <a:endParaRPr lang="zh-CN" altLang="zh-CN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8450102"/>
              </p:ext>
            </p:extLst>
          </p:nvPr>
        </p:nvGraphicFramePr>
        <p:xfrm>
          <a:off x="791580" y="1268760"/>
          <a:ext cx="7560840" cy="400374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95365"/>
                <a:gridCol w="1750644"/>
                <a:gridCol w="2375055"/>
                <a:gridCol w="750528"/>
                <a:gridCol w="794624"/>
                <a:gridCol w="794624"/>
              </a:tblGrid>
              <a:tr h="2824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风险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风险来源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说明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风险评估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58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严重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较大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>
                          <a:latin typeface="+mn-ea"/>
                          <a:ea typeface="+mn-ea"/>
                        </a:rPr>
                        <a:t>一般</a:t>
                      </a:r>
                    </a:p>
                  </a:txBody>
                  <a:tcPr marL="68580" marR="68580" marT="0" marB="0" anchor="ctr"/>
                </a:tc>
              </a:tr>
              <a:tr h="112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>
                          <a:latin typeface="+mn-ea"/>
                          <a:ea typeface="+mn-ea"/>
                        </a:rPr>
                        <a:t>原材料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>
                          <a:latin typeface="+mn-ea"/>
                          <a:ea typeface="+mn-ea"/>
                        </a:rPr>
                        <a:t>供应风险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销售打开后产能扩张可能面临原材料供应问题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800" dirty="0">
                          <a:latin typeface="+mn-ea"/>
                          <a:ea typeface="+mn-ea"/>
                        </a:rPr>
                        <a:t>从江县中草药种植已具有有规模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800" dirty="0">
                          <a:latin typeface="+mn-ea"/>
                          <a:ea typeface="+mn-ea"/>
                        </a:rPr>
                        <a:t>、恶劣天气记录少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ea"/>
                          <a:ea typeface="+mn-ea"/>
                        </a:rPr>
                        <a:t> </a:t>
                      </a:r>
                      <a:endParaRPr lang="zh-CN" sz="18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ea"/>
                          <a:ea typeface="+mn-ea"/>
                        </a:rPr>
                        <a:t> </a:t>
                      </a:r>
                      <a:endParaRPr lang="zh-CN" sz="18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>
                          <a:latin typeface="+mn-ea"/>
                          <a:ea typeface="+mn-ea"/>
                        </a:rPr>
                        <a:t>√</a:t>
                      </a:r>
                    </a:p>
                  </a:txBody>
                  <a:tcPr marL="68580" marR="68580" marT="0" marB="0" anchor="ctr"/>
                </a:tc>
              </a:tr>
              <a:tr h="197735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latin typeface="+mn-ea"/>
                          <a:ea typeface="+mn-ea"/>
                        </a:rPr>
                        <a:t>市场风险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>
                          <a:latin typeface="+mn-ea"/>
                          <a:ea typeface="+mn-ea"/>
                        </a:rPr>
                        <a:t>缺乏药品销售牌照、品牌知名度不高影响市场拓展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800" dirty="0">
                          <a:latin typeface="+mn-ea"/>
                          <a:ea typeface="+mn-ea"/>
                        </a:rPr>
                        <a:t>、加大对瑶药的研发和标准化投入，</a:t>
                      </a:r>
                      <a:r>
                        <a:rPr lang="zh-CN" sz="1800" dirty="0" smtClean="0">
                          <a:latin typeface="+mn-ea"/>
                          <a:ea typeface="+mn-ea"/>
                        </a:rPr>
                        <a:t>尽快申请药品</a:t>
                      </a:r>
                      <a:r>
                        <a:rPr lang="zh-CN" sz="1800" dirty="0">
                          <a:latin typeface="+mn-ea"/>
                          <a:ea typeface="+mn-ea"/>
                        </a:rPr>
                        <a:t>牌照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800" dirty="0">
                          <a:latin typeface="+mn-ea"/>
                          <a:ea typeface="+mn-ea"/>
                        </a:rPr>
                        <a:t>、整合渠道资源，大力向外推广从江瑶浴品牌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ea"/>
                          <a:ea typeface="+mn-ea"/>
                        </a:rPr>
                        <a:t> </a:t>
                      </a:r>
                      <a:endParaRPr lang="zh-CN" sz="18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ea"/>
                          <a:ea typeface="+mn-ea"/>
                        </a:rPr>
                        <a:t> </a:t>
                      </a:r>
                      <a:endParaRPr lang="zh-CN" sz="18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√</a:t>
                      </a:r>
                    </a:p>
                  </a:txBody>
                  <a:tcPr marL="68580" marR="68580" marT="0" marB="0" anchor="ctr"/>
                </a:tc>
              </a:tr>
              <a:tr h="29817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风险总结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+mn-ea"/>
                          <a:ea typeface="+mn-ea"/>
                        </a:rPr>
                        <a:t>风险总体可控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zh-CN" altLang="en-US" dirty="0" smtClean="0">
                <a:effectLst/>
              </a:rPr>
              <a:t>八、</a:t>
            </a:r>
            <a:r>
              <a:rPr lang="zh-CN" altLang="zh-CN" dirty="0" smtClean="0">
                <a:effectLst/>
              </a:rPr>
              <a:t>盈利</a:t>
            </a:r>
            <a:r>
              <a:rPr lang="zh-CN" altLang="zh-CN" dirty="0">
                <a:effectLst/>
              </a:rPr>
              <a:t>分析</a:t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96752"/>
            <a:ext cx="792088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 </a:t>
            </a:r>
            <a:r>
              <a:rPr lang="zh-CN" altLang="zh-CN" sz="1800" dirty="0" smtClean="0">
                <a:latin typeface="+mn-ea"/>
              </a:rPr>
              <a:t>项目</a:t>
            </a:r>
            <a:r>
              <a:rPr lang="zh-CN" altLang="zh-CN" sz="1800" dirty="0">
                <a:latin typeface="+mn-ea"/>
              </a:rPr>
              <a:t>的收入来源包括</a:t>
            </a:r>
            <a:r>
              <a:rPr lang="zh-CN" altLang="zh-CN" sz="1800" b="1" dirty="0">
                <a:latin typeface="+mn-ea"/>
              </a:rPr>
              <a:t>瑶药生产区、瑶浴洗浴体验中心、养生度假酒店</a:t>
            </a:r>
            <a:r>
              <a:rPr lang="zh-CN" altLang="zh-CN" sz="1800" dirty="0">
                <a:latin typeface="+mn-ea"/>
              </a:rPr>
              <a:t>经营收入。</a:t>
            </a:r>
          </a:p>
          <a:p>
            <a:pPr marL="0" indent="0">
              <a:buNone/>
            </a:pPr>
            <a:endParaRPr lang="en-US" altLang="zh-CN" sz="18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zh-CN" sz="1800" b="1" dirty="0" smtClean="0">
                <a:latin typeface="+mn-ea"/>
              </a:rPr>
              <a:t>年经营收入</a:t>
            </a:r>
            <a:endParaRPr lang="zh-CN" altLang="zh-CN" sz="1800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1800" b="1" dirty="0">
                <a:latin typeface="+mn-ea"/>
              </a:rPr>
              <a:t>瑶药生产区经营收入</a:t>
            </a:r>
            <a:r>
              <a:rPr lang="zh-CN" altLang="zh-CN" sz="1800" dirty="0">
                <a:latin typeface="+mn-ea"/>
              </a:rPr>
              <a:t>：每年生产各种瑶药产品共</a:t>
            </a:r>
            <a:r>
              <a:rPr lang="en-US" altLang="zh-CN" sz="1800" dirty="0">
                <a:latin typeface="+mn-ea"/>
              </a:rPr>
              <a:t>100</a:t>
            </a:r>
            <a:r>
              <a:rPr lang="zh-CN" altLang="zh-CN" sz="1800" dirty="0">
                <a:latin typeface="+mn-ea"/>
              </a:rPr>
              <a:t>万袋，每袋单价为</a:t>
            </a:r>
            <a:r>
              <a:rPr lang="en-US" altLang="zh-CN" sz="1800" dirty="0">
                <a:latin typeface="+mn-ea"/>
              </a:rPr>
              <a:t>50</a:t>
            </a:r>
            <a:r>
              <a:rPr lang="zh-CN" altLang="zh-CN" sz="1800" dirty="0">
                <a:latin typeface="+mn-ea"/>
              </a:rPr>
              <a:t>元，其经营收入为</a:t>
            </a:r>
            <a:r>
              <a:rPr lang="en-US" altLang="zh-CN" sz="1800" dirty="0">
                <a:latin typeface="+mn-ea"/>
              </a:rPr>
              <a:t>5000</a:t>
            </a:r>
            <a:r>
              <a:rPr lang="zh-CN" altLang="zh-CN" sz="1800" dirty="0">
                <a:latin typeface="+mn-ea"/>
              </a:rPr>
              <a:t>万元；</a:t>
            </a:r>
          </a:p>
          <a:p>
            <a:pPr>
              <a:buFont typeface="Wingdings" pitchFamily="2" charset="2"/>
              <a:buChar char="Ø"/>
            </a:pPr>
            <a:r>
              <a:rPr lang="zh-CN" altLang="zh-CN" sz="1800" b="1" dirty="0">
                <a:latin typeface="+mn-ea"/>
              </a:rPr>
              <a:t>瑶浴洗浴体验中心经营收入</a:t>
            </a:r>
            <a:r>
              <a:rPr lang="zh-CN" altLang="zh-CN" sz="1800" dirty="0">
                <a:latin typeface="+mn-ea"/>
              </a:rPr>
              <a:t>：根据从江县的旅游人数到</a:t>
            </a:r>
            <a:r>
              <a:rPr lang="en-US" altLang="zh-CN" sz="1800" dirty="0" smtClean="0">
                <a:latin typeface="+mn-ea"/>
              </a:rPr>
              <a:t>2020</a:t>
            </a:r>
            <a:r>
              <a:rPr lang="zh-CN" altLang="zh-CN" sz="1800" dirty="0" smtClean="0">
                <a:latin typeface="+mn-ea"/>
              </a:rPr>
              <a:t>年保守估计为</a:t>
            </a:r>
            <a:r>
              <a:rPr lang="en-US" altLang="zh-CN" sz="1800" dirty="0">
                <a:latin typeface="+mn-ea"/>
              </a:rPr>
              <a:t>300</a:t>
            </a:r>
            <a:r>
              <a:rPr lang="zh-CN" altLang="zh-CN" sz="1800" dirty="0">
                <a:latin typeface="+mn-ea"/>
              </a:rPr>
              <a:t>万人，按平均每年来此体验的游客</a:t>
            </a:r>
            <a:r>
              <a:rPr lang="en-US" altLang="zh-CN" sz="1800" dirty="0">
                <a:latin typeface="+mn-ea"/>
              </a:rPr>
              <a:t>10</a:t>
            </a:r>
            <a:r>
              <a:rPr lang="zh-CN" altLang="zh-CN" sz="1800" dirty="0">
                <a:latin typeface="+mn-ea"/>
              </a:rPr>
              <a:t>万人计算，每人花费</a:t>
            </a:r>
            <a:r>
              <a:rPr lang="en-US" altLang="zh-CN" sz="1800" dirty="0">
                <a:latin typeface="+mn-ea"/>
              </a:rPr>
              <a:t>200</a:t>
            </a:r>
            <a:r>
              <a:rPr lang="zh-CN" altLang="zh-CN" sz="1800" dirty="0">
                <a:latin typeface="+mn-ea"/>
              </a:rPr>
              <a:t>元，则此项经营收入约为</a:t>
            </a:r>
            <a:r>
              <a:rPr lang="en-US" altLang="zh-CN" sz="1800" dirty="0">
                <a:latin typeface="+mn-ea"/>
              </a:rPr>
              <a:t>2000</a:t>
            </a:r>
            <a:r>
              <a:rPr lang="zh-CN" altLang="zh-CN" sz="1800" dirty="0">
                <a:latin typeface="+mn-ea"/>
              </a:rPr>
              <a:t>万元；</a:t>
            </a:r>
          </a:p>
          <a:p>
            <a:pPr>
              <a:buFont typeface="Wingdings" pitchFamily="2" charset="2"/>
              <a:buChar char="Ø"/>
            </a:pPr>
            <a:r>
              <a:rPr lang="zh-CN" altLang="zh-CN" sz="1800" b="1" dirty="0">
                <a:latin typeface="+mn-ea"/>
              </a:rPr>
              <a:t>养生度假酒店经营收入</a:t>
            </a:r>
            <a:r>
              <a:rPr lang="zh-CN" altLang="zh-CN" sz="1800" dirty="0">
                <a:latin typeface="+mn-ea"/>
              </a:rPr>
              <a:t>：民族风情酒店总建筑面积</a:t>
            </a:r>
            <a:r>
              <a:rPr lang="en-US" altLang="zh-CN" sz="1800" dirty="0">
                <a:latin typeface="+mn-ea"/>
              </a:rPr>
              <a:t>6000m</a:t>
            </a:r>
            <a:r>
              <a:rPr lang="en-US" altLang="zh-CN" sz="1800" baseline="30000" dirty="0">
                <a:latin typeface="+mn-ea"/>
              </a:rPr>
              <a:t>2</a:t>
            </a:r>
            <a:r>
              <a:rPr lang="zh-CN" altLang="zh-CN" sz="1800" dirty="0">
                <a:latin typeface="+mn-ea"/>
              </a:rPr>
              <a:t>，约有</a:t>
            </a:r>
            <a:r>
              <a:rPr lang="en-US" altLang="zh-CN" sz="1800" dirty="0">
                <a:latin typeface="+mn-ea"/>
              </a:rPr>
              <a:t>120</a:t>
            </a:r>
            <a:r>
              <a:rPr lang="zh-CN" altLang="zh-CN" sz="1800" dirty="0">
                <a:latin typeface="+mn-ea"/>
              </a:rPr>
              <a:t>个房间。假定年平均入住率</a:t>
            </a:r>
            <a:r>
              <a:rPr lang="en-US" altLang="zh-CN" sz="1800" dirty="0">
                <a:latin typeface="+mn-ea"/>
              </a:rPr>
              <a:t>70%</a:t>
            </a:r>
            <a:r>
              <a:rPr lang="zh-CN" altLang="zh-CN" sz="1800" dirty="0">
                <a:latin typeface="+mn-ea"/>
              </a:rPr>
              <a:t>，平均房费</a:t>
            </a:r>
            <a:r>
              <a:rPr lang="en-US" altLang="zh-CN" sz="1800" dirty="0">
                <a:latin typeface="+mn-ea"/>
              </a:rPr>
              <a:t>280</a:t>
            </a:r>
            <a:r>
              <a:rPr lang="zh-CN" altLang="zh-CN" sz="1800" dirty="0">
                <a:latin typeface="+mn-ea"/>
              </a:rPr>
              <a:t>元</a:t>
            </a:r>
            <a:r>
              <a:rPr lang="en-US" altLang="zh-CN" sz="1800" dirty="0">
                <a:latin typeface="+mn-ea"/>
              </a:rPr>
              <a:t>/</a:t>
            </a:r>
            <a:r>
              <a:rPr lang="zh-CN" altLang="zh-CN" sz="1800" dirty="0">
                <a:latin typeface="+mn-ea"/>
              </a:rPr>
              <a:t>间</a:t>
            </a:r>
            <a:r>
              <a:rPr lang="en-US" altLang="zh-CN" sz="1800" dirty="0">
                <a:latin typeface="+mn-ea"/>
              </a:rPr>
              <a:t>/</a:t>
            </a:r>
            <a:r>
              <a:rPr lang="zh-CN" altLang="zh-CN" sz="1800" dirty="0">
                <a:latin typeface="+mn-ea"/>
              </a:rPr>
              <a:t>天，则每年（按</a:t>
            </a:r>
            <a:r>
              <a:rPr lang="en-US" altLang="zh-CN" sz="1800" dirty="0">
                <a:latin typeface="+mn-ea"/>
              </a:rPr>
              <a:t>365</a:t>
            </a:r>
            <a:r>
              <a:rPr lang="zh-CN" altLang="zh-CN" sz="1800" dirty="0">
                <a:latin typeface="+mn-ea"/>
              </a:rPr>
              <a:t>天测算）酒店经营收入约为</a:t>
            </a:r>
            <a:r>
              <a:rPr lang="en-US" altLang="zh-CN" sz="1800" dirty="0">
                <a:latin typeface="+mn-ea"/>
              </a:rPr>
              <a:t>860</a:t>
            </a:r>
            <a:r>
              <a:rPr lang="zh-CN" altLang="zh-CN" sz="1800" dirty="0">
                <a:latin typeface="+mn-ea"/>
              </a:rPr>
              <a:t>万元。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 </a:t>
            </a:r>
            <a:r>
              <a:rPr lang="zh-CN" altLang="zh-CN" sz="1800" dirty="0" smtClean="0">
                <a:latin typeface="+mn-ea"/>
              </a:rPr>
              <a:t>因此</a:t>
            </a:r>
            <a:r>
              <a:rPr lang="zh-CN" altLang="zh-CN" sz="1800" dirty="0">
                <a:latin typeface="+mn-ea"/>
              </a:rPr>
              <a:t>，项目总的年经营收入为</a:t>
            </a:r>
            <a:r>
              <a:rPr lang="en-US" altLang="zh-CN" sz="1800" dirty="0">
                <a:latin typeface="+mn-ea"/>
              </a:rPr>
              <a:t>7860</a:t>
            </a:r>
            <a:r>
              <a:rPr lang="zh-CN" altLang="zh-CN" sz="1800" dirty="0">
                <a:latin typeface="+mn-ea"/>
              </a:rPr>
              <a:t>万元。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77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671"/>
            <a:ext cx="2376264" cy="792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zh-CN" sz="4000" dirty="0" smtClean="0">
                <a:effectLst/>
              </a:rPr>
              <a:t>盈利分析</a:t>
            </a:r>
            <a:endParaRPr lang="zh-CN" altLang="en-US" sz="4000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59532" y="1412776"/>
            <a:ext cx="8424936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1900" b="1" dirty="0">
                <a:latin typeface="+mn-ea"/>
              </a:rPr>
              <a:t>年运营成本</a:t>
            </a:r>
            <a:endParaRPr lang="zh-CN" altLang="zh-CN" sz="1900" dirty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1900" b="1" dirty="0">
                <a:latin typeface="+mn-ea"/>
              </a:rPr>
              <a:t>瑶药生产区经营成本</a:t>
            </a:r>
            <a:r>
              <a:rPr lang="zh-CN" altLang="zh-CN" sz="1900" dirty="0">
                <a:latin typeface="+mn-ea"/>
              </a:rPr>
              <a:t>：综合考虑科研费用等，按经营收入的</a:t>
            </a:r>
            <a:r>
              <a:rPr lang="en-US" altLang="zh-CN" sz="1900" dirty="0">
                <a:latin typeface="+mn-ea"/>
              </a:rPr>
              <a:t>65%</a:t>
            </a:r>
            <a:r>
              <a:rPr lang="zh-CN" altLang="zh-CN" sz="1900" dirty="0">
                <a:latin typeface="+mn-ea"/>
              </a:rPr>
              <a:t>测算，每年约为</a:t>
            </a:r>
            <a:r>
              <a:rPr lang="en-US" altLang="zh-CN" sz="1900" dirty="0">
                <a:latin typeface="+mn-ea"/>
              </a:rPr>
              <a:t>3250</a:t>
            </a:r>
            <a:r>
              <a:rPr lang="zh-CN" altLang="zh-CN" sz="1900" dirty="0">
                <a:latin typeface="+mn-ea"/>
              </a:rPr>
              <a:t>万元；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1900" b="1" dirty="0">
                <a:latin typeface="+mn-ea"/>
              </a:rPr>
              <a:t>瑶浴洗浴体验中心经营成本</a:t>
            </a:r>
            <a:r>
              <a:rPr lang="zh-CN" altLang="zh-CN" sz="1900" dirty="0">
                <a:latin typeface="+mn-ea"/>
              </a:rPr>
              <a:t>：按经营收入的</a:t>
            </a:r>
            <a:r>
              <a:rPr lang="en-US" altLang="zh-CN" sz="1900" dirty="0">
                <a:latin typeface="+mn-ea"/>
              </a:rPr>
              <a:t>40%</a:t>
            </a:r>
            <a:r>
              <a:rPr lang="zh-CN" altLang="zh-CN" sz="1900" dirty="0">
                <a:latin typeface="+mn-ea"/>
              </a:rPr>
              <a:t>测算，每年约为</a:t>
            </a:r>
            <a:r>
              <a:rPr lang="en-US" altLang="zh-CN" sz="1900" dirty="0">
                <a:latin typeface="+mn-ea"/>
              </a:rPr>
              <a:t>800</a:t>
            </a:r>
            <a:r>
              <a:rPr lang="zh-CN" altLang="zh-CN" sz="1900" dirty="0">
                <a:latin typeface="+mn-ea"/>
              </a:rPr>
              <a:t>万元；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1900" b="1" dirty="0">
                <a:latin typeface="+mn-ea"/>
              </a:rPr>
              <a:t>养生度假酒店经营成本</a:t>
            </a:r>
            <a:r>
              <a:rPr lang="zh-CN" altLang="zh-CN" sz="1900" dirty="0">
                <a:latin typeface="+mn-ea"/>
              </a:rPr>
              <a:t>：按经营收入的</a:t>
            </a:r>
            <a:r>
              <a:rPr lang="en-US" altLang="zh-CN" sz="1900" dirty="0">
                <a:latin typeface="+mn-ea"/>
              </a:rPr>
              <a:t>40%</a:t>
            </a:r>
            <a:r>
              <a:rPr lang="zh-CN" altLang="zh-CN" sz="1900" dirty="0">
                <a:latin typeface="+mn-ea"/>
              </a:rPr>
              <a:t>测算，每年约为</a:t>
            </a:r>
            <a:r>
              <a:rPr lang="en-US" altLang="zh-CN" sz="1900" dirty="0">
                <a:latin typeface="+mn-ea"/>
              </a:rPr>
              <a:t>340</a:t>
            </a:r>
            <a:r>
              <a:rPr lang="zh-CN" altLang="zh-CN" sz="1900" dirty="0">
                <a:latin typeface="+mn-ea"/>
              </a:rPr>
              <a:t>万元；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1900" b="1" dirty="0">
                <a:latin typeface="+mn-ea"/>
              </a:rPr>
              <a:t>其他费用</a:t>
            </a:r>
            <a:r>
              <a:rPr lang="zh-CN" altLang="zh-CN" sz="1900" dirty="0">
                <a:latin typeface="+mn-ea"/>
              </a:rPr>
              <a:t>：包括管理费用、维修费用、财务费用、宣传推广费用等，经营收入的</a:t>
            </a:r>
            <a:r>
              <a:rPr lang="en-US" altLang="zh-CN" sz="1900" dirty="0">
                <a:latin typeface="+mn-ea"/>
              </a:rPr>
              <a:t>10%</a:t>
            </a:r>
            <a:r>
              <a:rPr lang="zh-CN" altLang="zh-CN" sz="1900" dirty="0">
                <a:latin typeface="+mn-ea"/>
              </a:rPr>
              <a:t>测算，每年平均约为</a:t>
            </a:r>
            <a:r>
              <a:rPr lang="en-US" altLang="zh-CN" sz="1900" dirty="0">
                <a:latin typeface="+mn-ea"/>
              </a:rPr>
              <a:t>790</a:t>
            </a:r>
            <a:r>
              <a:rPr lang="zh-CN" altLang="zh-CN" sz="1900" dirty="0">
                <a:latin typeface="+mn-ea"/>
              </a:rPr>
              <a:t>万元。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900" dirty="0" smtClean="0">
                <a:latin typeface="+mn-ea"/>
              </a:rPr>
              <a:t>    </a:t>
            </a:r>
            <a:r>
              <a:rPr lang="zh-CN" altLang="zh-CN" sz="1900" dirty="0" smtClean="0">
                <a:latin typeface="+mn-ea"/>
              </a:rPr>
              <a:t>因此</a:t>
            </a:r>
            <a:r>
              <a:rPr lang="zh-CN" altLang="zh-CN" sz="1900" dirty="0">
                <a:latin typeface="+mn-ea"/>
              </a:rPr>
              <a:t>，项目总的年经营成本为</a:t>
            </a:r>
            <a:r>
              <a:rPr lang="en-US" altLang="zh-CN" sz="1900" dirty="0">
                <a:latin typeface="+mn-ea"/>
              </a:rPr>
              <a:t>5180</a:t>
            </a:r>
            <a:r>
              <a:rPr lang="zh-CN" altLang="zh-CN" sz="1900" dirty="0">
                <a:latin typeface="+mn-ea"/>
              </a:rPr>
              <a:t>万元。</a:t>
            </a:r>
          </a:p>
          <a:p>
            <a:endParaRPr lang="zh-CN" altLang="en-US" sz="1800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77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11" y="0"/>
            <a:ext cx="2304256" cy="792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zh-CN" sz="4000" dirty="0" smtClean="0">
                <a:effectLst/>
              </a:rPr>
              <a:t>盈利分析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77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7141" y="1196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项目盈利能力</a:t>
            </a:r>
            <a:r>
              <a:rPr lang="zh-CN" altLang="zh-CN" b="1" dirty="0" smtClean="0"/>
              <a:t>分析</a:t>
            </a:r>
            <a:endParaRPr lang="zh-CN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99592" y="1700804"/>
          <a:ext cx="7344816" cy="355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5693"/>
                <a:gridCol w="3429123"/>
              </a:tblGrid>
              <a:tr h="355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经营收入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7860</a:t>
                      </a:r>
                      <a:r>
                        <a:rPr lang="zh-CN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（万元）</a:t>
                      </a:r>
                    </a:p>
                  </a:txBody>
                  <a:tcPr marL="68580" marR="68580" marT="0" marB="0" anchor="ctr"/>
                </a:tc>
              </a:tr>
              <a:tr h="3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瑶药生产区经营收入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</a:t>
                      </a:r>
                      <a:endParaRPr lang="zh-CN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</a:tr>
              <a:tr h="3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瑶浴洗浴体验中心经营收入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2000</a:t>
                      </a:r>
                      <a:endParaRPr lang="zh-CN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</a:tr>
              <a:tr h="3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养生度假酒店经营收入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860</a:t>
                      </a:r>
                      <a:endParaRPr lang="zh-CN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</a:tr>
              <a:tr h="355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经营成本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5180</a:t>
                      </a:r>
                      <a:r>
                        <a:rPr 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（万元）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瑶药生产区经营成本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3250</a:t>
                      </a:r>
                      <a:endParaRPr lang="zh-CN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</a:tr>
              <a:tr h="3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瑶浴洗浴体验中心经营成本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800</a:t>
                      </a:r>
                      <a:endParaRPr lang="zh-CN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</a:tr>
              <a:tr h="3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养生度假酒店经营成本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340</a:t>
                      </a:r>
                      <a:endParaRPr lang="zh-CN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</a:tr>
              <a:tr h="3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其他费用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790</a:t>
                      </a:r>
                      <a:endParaRPr lang="zh-CN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</a:tr>
              <a:tr h="355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经营利润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2680</a:t>
                      </a:r>
                      <a:r>
                        <a:rPr 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万元）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79208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zh-CN" altLang="zh-CN" sz="4000" dirty="0" smtClean="0">
                <a:effectLst/>
              </a:rPr>
              <a:t>盈利</a:t>
            </a:r>
            <a:r>
              <a:rPr lang="zh-CN" altLang="zh-CN" sz="4000" dirty="0">
                <a:effectLst/>
              </a:rPr>
              <a:t>分析</a:t>
            </a:r>
            <a:br>
              <a:rPr lang="zh-CN" altLang="zh-CN" sz="4000" dirty="0">
                <a:effectLst/>
              </a:rPr>
            </a:b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5596" y="1772816"/>
            <a:ext cx="7272808" cy="2970664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1800" dirty="0" smtClean="0">
                <a:latin typeface="+mn-ea"/>
              </a:rPr>
              <a:t>      </a:t>
            </a:r>
            <a:r>
              <a:rPr lang="zh-CN" altLang="zh-CN" sz="1800" dirty="0" smtClean="0">
                <a:latin typeface="+mn-ea"/>
              </a:rPr>
              <a:t>通过</a:t>
            </a:r>
            <a:r>
              <a:rPr lang="zh-CN" altLang="zh-CN" sz="1800" dirty="0">
                <a:latin typeface="+mn-ea"/>
              </a:rPr>
              <a:t>简单财务测算，项目每年经营利润</a:t>
            </a:r>
            <a:r>
              <a:rPr lang="en-US" altLang="zh-CN" sz="1800" dirty="0">
                <a:latin typeface="+mn-ea"/>
              </a:rPr>
              <a:t>=</a:t>
            </a:r>
            <a:r>
              <a:rPr lang="zh-CN" altLang="zh-CN" sz="1800" dirty="0">
                <a:latin typeface="+mn-ea"/>
              </a:rPr>
              <a:t>销售收入</a:t>
            </a:r>
            <a:r>
              <a:rPr lang="en-US" altLang="zh-CN" sz="1800" dirty="0">
                <a:latin typeface="+mn-ea"/>
              </a:rPr>
              <a:t>-</a:t>
            </a:r>
            <a:r>
              <a:rPr lang="zh-CN" altLang="zh-CN" sz="1800" dirty="0">
                <a:latin typeface="+mn-ea"/>
              </a:rPr>
              <a:t>经营</a:t>
            </a:r>
            <a:r>
              <a:rPr lang="zh-CN" altLang="zh-CN" sz="1800" dirty="0" smtClean="0">
                <a:latin typeface="+mn-ea"/>
              </a:rPr>
              <a:t>成本</a:t>
            </a:r>
            <a:r>
              <a:rPr lang="en-US" altLang="zh-CN" sz="1800" dirty="0" smtClean="0">
                <a:latin typeface="+mn-ea"/>
              </a:rPr>
              <a:t>=</a:t>
            </a:r>
            <a:r>
              <a:rPr lang="en-US" altLang="zh-CN" sz="1800" dirty="0">
                <a:latin typeface="+mn-ea"/>
              </a:rPr>
              <a:t>2680</a:t>
            </a:r>
            <a:r>
              <a:rPr lang="zh-CN" altLang="zh-CN" sz="1800" dirty="0">
                <a:latin typeface="+mn-ea"/>
              </a:rPr>
              <a:t>万元，扣除增值税</a:t>
            </a:r>
            <a:r>
              <a:rPr lang="zh-CN" altLang="zh-CN" sz="1800" dirty="0" smtClean="0">
                <a:latin typeface="+mn-ea"/>
              </a:rPr>
              <a:t>、</a:t>
            </a:r>
            <a:r>
              <a:rPr lang="zh-CN" altLang="en-US" sz="1800" dirty="0" smtClean="0">
                <a:latin typeface="+mn-ea"/>
              </a:rPr>
              <a:t>营业</a:t>
            </a:r>
            <a:r>
              <a:rPr lang="zh-CN" altLang="zh-CN" sz="1800" dirty="0" smtClean="0">
                <a:latin typeface="+mn-ea"/>
              </a:rPr>
              <a:t>税金及</a:t>
            </a:r>
            <a:r>
              <a:rPr lang="zh-CN" altLang="zh-CN" sz="1800" dirty="0">
                <a:latin typeface="+mn-ea"/>
              </a:rPr>
              <a:t>附加，项目每年的净利润为</a:t>
            </a:r>
            <a:r>
              <a:rPr lang="en-US" altLang="zh-CN" sz="1800" dirty="0">
                <a:latin typeface="+mn-ea"/>
              </a:rPr>
              <a:t>2280</a:t>
            </a:r>
            <a:r>
              <a:rPr lang="zh-CN" altLang="zh-CN" sz="1800" dirty="0">
                <a:latin typeface="+mn-ea"/>
              </a:rPr>
              <a:t>万元。项目总投资额</a:t>
            </a:r>
            <a:r>
              <a:rPr lang="en-US" altLang="zh-CN" sz="1800" dirty="0">
                <a:latin typeface="+mn-ea"/>
              </a:rPr>
              <a:t>13875</a:t>
            </a:r>
            <a:r>
              <a:rPr lang="zh-CN" altLang="zh-CN" sz="1800" dirty="0">
                <a:latin typeface="+mn-ea"/>
              </a:rPr>
              <a:t>万元，资金回报率为</a:t>
            </a:r>
            <a:r>
              <a:rPr lang="en-US" altLang="zh-CN" sz="1800" dirty="0">
                <a:latin typeface="+mn-ea"/>
              </a:rPr>
              <a:t>16.4%</a:t>
            </a:r>
            <a:r>
              <a:rPr lang="zh-CN" altLang="zh-CN" sz="1800" dirty="0">
                <a:latin typeface="+mn-ea"/>
              </a:rPr>
              <a:t>，项目投资回收期约为</a:t>
            </a:r>
            <a:r>
              <a:rPr lang="en-US" altLang="zh-CN" sz="1800" dirty="0">
                <a:latin typeface="+mn-ea"/>
              </a:rPr>
              <a:t>6.1</a:t>
            </a:r>
            <a:r>
              <a:rPr lang="zh-CN" altLang="zh-CN" sz="1800" dirty="0">
                <a:latin typeface="+mn-ea"/>
              </a:rPr>
              <a:t>年</a:t>
            </a:r>
            <a:r>
              <a:rPr lang="zh-CN" altLang="zh-CN" sz="1800" dirty="0"/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77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487" y="188605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感谢大家观看</a:t>
            </a:r>
            <a:endParaRPr lang="zh-CN" altLang="en-US" sz="8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3999" cy="1412776"/>
          </a:xfrm>
        </p:spPr>
      </p:pic>
      <p:sp>
        <p:nvSpPr>
          <p:cNvPr id="9" name="TextBox 8"/>
          <p:cNvSpPr txBox="1"/>
          <p:nvPr/>
        </p:nvSpPr>
        <p:spPr>
          <a:xfrm>
            <a:off x="611559" y="1268760"/>
            <a:ext cx="7920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+mn-ea"/>
              </a:rPr>
              <a:t>发展以“瑶族药浴”为品牌的特色医疗养生旅游项目大有可为</a:t>
            </a:r>
            <a:r>
              <a:rPr lang="zh-CN" altLang="zh-CN" b="1" dirty="0" smtClean="0">
                <a:latin typeface="+mn-ea"/>
              </a:rPr>
              <a:t>。</a:t>
            </a:r>
            <a:endParaRPr lang="en-US" altLang="zh-CN" b="1" dirty="0" smtClean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     </a:t>
            </a:r>
            <a:r>
              <a:rPr lang="zh-CN" altLang="zh-CN" dirty="0" smtClean="0">
                <a:latin typeface="+mn-ea"/>
              </a:rPr>
              <a:t>瑶族</a:t>
            </a:r>
            <a:r>
              <a:rPr lang="zh-CN" altLang="zh-CN" dirty="0">
                <a:latin typeface="+mn-ea"/>
              </a:rPr>
              <a:t>药浴是中华民族医药瑰宝，已被列入国家级</a:t>
            </a:r>
            <a:r>
              <a:rPr lang="en-US" altLang="zh-CN" dirty="0" err="1"/>
              <a:t>非物质文化遗产名录</a:t>
            </a:r>
            <a:r>
              <a:rPr lang="zh-CN" altLang="zh-CN" dirty="0">
                <a:latin typeface="+mn-ea"/>
              </a:rPr>
              <a:t>，和土耳其浴、桑拿浴并称为世界上三大洗浴文化。瑶族是最擅长洗浴治疗和保健的民族。据民国《从江志概况》记载：“板瑶好清洁，家必备一浴桶</a:t>
            </a:r>
            <a:r>
              <a:rPr lang="zh-CN" altLang="zh-CN" dirty="0" smtClean="0">
                <a:latin typeface="+mn-ea"/>
              </a:rPr>
              <a:t>，</a:t>
            </a:r>
            <a:r>
              <a:rPr lang="zh-CN" altLang="en-US" dirty="0" smtClean="0">
                <a:latin typeface="+mn-ea"/>
              </a:rPr>
              <a:t>劳</a:t>
            </a:r>
            <a:r>
              <a:rPr lang="zh-CN" altLang="zh-CN" dirty="0" smtClean="0">
                <a:latin typeface="+mn-ea"/>
              </a:rPr>
              <a:t>作</a:t>
            </a:r>
            <a:r>
              <a:rPr lang="zh-CN" altLang="zh-CN" dirty="0">
                <a:latin typeface="+mn-ea"/>
              </a:rPr>
              <a:t>回家必药浴一次。因处深菁，又好清洁，故长寿者多。”瑶族人民千百年以来</a:t>
            </a:r>
            <a:r>
              <a:rPr lang="zh-CN" altLang="zh-CN" dirty="0" smtClean="0">
                <a:latin typeface="+mn-ea"/>
              </a:rPr>
              <a:t>，瑶族就</a:t>
            </a:r>
            <a:r>
              <a:rPr lang="zh-CN" altLang="zh-CN" dirty="0">
                <a:latin typeface="+mn-ea"/>
              </a:rPr>
              <a:t>喜欢选择居于深山老林之中，由于与外界接触较少，生病求医困难，于</a:t>
            </a:r>
            <a:r>
              <a:rPr lang="zh-CN" altLang="zh-CN" dirty="0" smtClean="0">
                <a:latin typeface="+mn-ea"/>
              </a:rPr>
              <a:t>是他们在</a:t>
            </a:r>
            <a:r>
              <a:rPr lang="zh-CN" altLang="en-US" dirty="0" smtClean="0">
                <a:latin typeface="+mn-ea"/>
              </a:rPr>
              <a:t>与</a:t>
            </a:r>
            <a:r>
              <a:rPr lang="zh-CN" altLang="zh-CN" dirty="0" smtClean="0">
                <a:latin typeface="+mn-ea"/>
              </a:rPr>
              <a:t>疾病做长期</a:t>
            </a:r>
            <a:r>
              <a:rPr lang="zh-CN" altLang="zh-CN" dirty="0">
                <a:latin typeface="+mn-ea"/>
              </a:rPr>
              <a:t>斗争中，发明了一套自己的医学理论—瑶族医学，形成了自己独特的诊疗和用药方式。“上医治未病之病，中医治欲病之病，下医治已病之病”，瑶族医学有一个显著的特点，就是他们善于</a:t>
            </a:r>
            <a:r>
              <a:rPr lang="en-US" altLang="zh-CN" dirty="0" err="1">
                <a:latin typeface="+mn-ea"/>
              </a:rPr>
              <a:t>养生保健</a:t>
            </a:r>
            <a:r>
              <a:rPr lang="zh-CN" altLang="zh-CN" dirty="0">
                <a:latin typeface="+mn-ea"/>
              </a:rPr>
              <a:t>，防患于未然。如何让身体不生病，成为</a:t>
            </a:r>
            <a:r>
              <a:rPr lang="en-US" altLang="zh-CN" dirty="0" err="1">
                <a:latin typeface="+mn-ea"/>
              </a:rPr>
              <a:t>瑶族医学</a:t>
            </a:r>
            <a:r>
              <a:rPr lang="zh-CN" altLang="zh-CN" dirty="0">
                <a:latin typeface="+mn-ea"/>
              </a:rPr>
              <a:t>的重中之重。他们在长期探索中总结出一套行之有效的让身体不生病的不二法门，这就是瑶族药浴。他们通过采撷大山中的天然草药，煎熬成药水，配以热水洗浴，以达到防病治病的目的。</a:t>
            </a: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557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600" cap="all" dirty="0" smtClean="0">
                <a:solidFill>
                  <a:srgbClr val="4E3B30"/>
                </a:solidFill>
                <a:latin typeface="Franklin Gothic Medium"/>
                <a:ea typeface="隶书"/>
                <a:cs typeface="+mj-cs"/>
              </a:rPr>
              <a:t>项</a:t>
            </a:r>
            <a:r>
              <a:rPr lang="zh-CN" altLang="zh-CN" sz="3600" cap="all" dirty="0">
                <a:solidFill>
                  <a:srgbClr val="4E3B30"/>
                </a:solidFill>
                <a:latin typeface="Franklin Gothic Medium"/>
                <a:ea typeface="隶书"/>
                <a:cs typeface="+mj-cs"/>
              </a:rPr>
              <a:t>目概况</a:t>
            </a:r>
            <a:r>
              <a:rPr lang="zh-CN" altLang="zh-CN" sz="3200" cap="all" dirty="0">
                <a:solidFill>
                  <a:srgbClr val="4E3B30"/>
                </a:solidFill>
                <a:latin typeface="Franklin Gothic Medium"/>
                <a:ea typeface="隶书"/>
                <a:cs typeface="+mj-cs"/>
              </a:rPr>
              <a:t/>
            </a:r>
            <a:br>
              <a:rPr lang="zh-CN" altLang="zh-CN" sz="3200" cap="all" dirty="0">
                <a:solidFill>
                  <a:srgbClr val="4E3B30"/>
                </a:solidFill>
                <a:latin typeface="Franklin Gothic Medium"/>
                <a:ea typeface="隶书"/>
                <a:cs typeface="+mj-cs"/>
              </a:rPr>
            </a:b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dirty="0" smtClean="0">
                <a:effectLst/>
              </a:rPr>
              <a:t>二、</a:t>
            </a:r>
            <a:r>
              <a:rPr lang="zh-CN" altLang="zh-CN" sz="3600" dirty="0" smtClean="0">
                <a:effectLst/>
              </a:rPr>
              <a:t>建设</a:t>
            </a:r>
            <a:r>
              <a:rPr lang="zh-CN" altLang="zh-CN" sz="3600" dirty="0">
                <a:effectLst/>
              </a:rPr>
              <a:t>条件</a:t>
            </a:r>
            <a:endParaRPr lang="zh-CN" altLang="en-US" sz="3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基础</a:t>
            </a:r>
            <a:r>
              <a:rPr lang="zh-CN" altLang="zh-CN" b="1" dirty="0" smtClean="0"/>
              <a:t>条件</a:t>
            </a:r>
            <a:r>
              <a:rPr lang="zh-CN" altLang="en-US" b="1" dirty="0" smtClean="0"/>
              <a:t>：</a:t>
            </a:r>
            <a:endParaRPr lang="zh-CN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584067" y="1556792"/>
            <a:ext cx="316835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</a:t>
            </a:r>
            <a:r>
              <a:rPr lang="zh-CN" altLang="zh-CN" dirty="0" smtClean="0"/>
              <a:t>瑶族</a:t>
            </a:r>
            <a:r>
              <a:rPr lang="zh-CN" altLang="zh-CN" dirty="0"/>
              <a:t>药浴是瑶民在频繁迁徙、居无定所、缺医少药环境下发明创造出来的一种独门养身方式，能帮助瑶民强身健体、抵御风寒、消除疲劳、防治疾病，适应高寒区的低劣生活环境。瑶族药浴在瑶民内部具有广泛性和民间传承性，已经成为瑶</a:t>
            </a:r>
            <a:r>
              <a:rPr lang="zh-CN" altLang="zh-CN" dirty="0" smtClean="0"/>
              <a:t>民生</a:t>
            </a:r>
            <a:r>
              <a:rPr lang="zh-CN" altLang="en-US" dirty="0" smtClean="0"/>
              <a:t>活</a:t>
            </a:r>
            <a:r>
              <a:rPr lang="zh-CN" altLang="zh-CN" dirty="0" smtClean="0"/>
              <a:t>中离不开的习俗</a:t>
            </a:r>
            <a:r>
              <a:rPr lang="zh-CN" altLang="en-US" dirty="0" smtClean="0"/>
              <a:t>。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115496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3664" y="45232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高华瑶寨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792088"/>
          </a:xfrm>
        </p:spPr>
        <p:txBody>
          <a:bodyPr>
            <a:normAutofit fontScale="90000"/>
          </a:bodyPr>
          <a:lstStyle/>
          <a:p>
            <a:pPr marL="0" lvl="0" indent="0" algn="l">
              <a:buNone/>
            </a:pPr>
            <a:r>
              <a:rPr lang="zh-CN" altLang="zh-CN" sz="3600" dirty="0">
                <a:effectLst/>
              </a:rPr>
              <a:t>建设条件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814"/>
            <a:ext cx="9144000" cy="1268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6888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b="1" dirty="0"/>
              <a:t>交通条件</a:t>
            </a:r>
            <a:r>
              <a:rPr lang="zh-CN" altLang="en-US" b="1" dirty="0" smtClean="0"/>
              <a:t>：</a:t>
            </a:r>
            <a:endParaRPr lang="zh-CN" altLang="en-US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9029875"/>
              </p:ext>
            </p:extLst>
          </p:nvPr>
        </p:nvGraphicFramePr>
        <p:xfrm>
          <a:off x="719572" y="1052736"/>
          <a:ext cx="7740860" cy="4500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015"/>
                <a:gridCol w="6087845"/>
              </a:tblGrid>
              <a:tr h="387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价值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相关说明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4744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促进循环、增强机体免疫力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药浴能改善血液微循环、淋巴微循环、经络气血循环三大循环系统，增强免疫力，平衡内分泌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4744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预防心脑血管疾病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药浴改善微循环，增加血液含氧量，减少高血压、心脏病及中风等高危险疾病的发生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4744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产后恢复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产妇</a:t>
                      </a:r>
                      <a:r>
                        <a:rPr lang="en-US" sz="1600" kern="100" dirty="0">
                          <a:effectLst/>
                        </a:rPr>
                        <a:t>3</a:t>
                      </a:r>
                      <a:r>
                        <a:rPr lang="zh-CN" sz="1600" kern="100" dirty="0">
                          <a:effectLst/>
                        </a:rPr>
                        <a:t>天可泡浴，</a:t>
                      </a:r>
                      <a:r>
                        <a:rPr lang="en-US" sz="1600" kern="100" dirty="0">
                          <a:effectLst/>
                        </a:rPr>
                        <a:t>5-7</a:t>
                      </a:r>
                      <a:r>
                        <a:rPr lang="zh-CN" sz="1600" kern="100" dirty="0">
                          <a:effectLst/>
                        </a:rPr>
                        <a:t>天快速恢复元气，促进产道和子宫的收缩、修复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31308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止痒润肤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药浴可治疗皮肤干燥、瘙痒、脱皮等症状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4744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美白皮肤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药浴可使毛孔打开、排除皮肤毒素、加速色素还原代谢，使皮肤变得细腻光滑、白皙红润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31308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发汗排毒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药浴能使汗腺分泌加快，加速毒素代谢，从而达到排毒的作用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31308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健脾助消化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药浴</a:t>
                      </a:r>
                      <a:r>
                        <a:rPr lang="zh-CN" sz="1600" kern="100" dirty="0" smtClean="0">
                          <a:effectLst/>
                        </a:rPr>
                        <a:t>后</a:t>
                      </a:r>
                      <a:r>
                        <a:rPr lang="zh-CN" altLang="en-US" sz="1600" kern="100" dirty="0" smtClean="0">
                          <a:effectLst/>
                        </a:rPr>
                        <a:t>，</a:t>
                      </a:r>
                      <a:r>
                        <a:rPr lang="zh-CN" sz="1600" kern="100" dirty="0" smtClean="0">
                          <a:effectLst/>
                        </a:rPr>
                        <a:t>肠胃</a:t>
                      </a:r>
                      <a:r>
                        <a:rPr lang="zh-CN" altLang="en-US" sz="1600" kern="100" dirty="0" smtClean="0">
                          <a:effectLst/>
                        </a:rPr>
                        <a:t>蠕动</a:t>
                      </a:r>
                      <a:r>
                        <a:rPr lang="zh-CN" sz="1600" kern="100" dirty="0" smtClean="0">
                          <a:effectLst/>
                        </a:rPr>
                        <a:t>加快变强</a:t>
                      </a:r>
                      <a:r>
                        <a:rPr lang="zh-CN" sz="1600" kern="100" dirty="0">
                          <a:effectLst/>
                        </a:rPr>
                        <a:t>，有助于排气，清肠排便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4744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消脂减肥、去湿驱寒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药浴可泻除肝火，加速胆汁分泌，从而达到消脂减肥的作用。对体寒弱虚等有缓解作用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31308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安神催眠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泡浴后全身放松极易入眠，且睡眠质量好，身心舒畅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  <a:tr h="32049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改善亚健康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药浴能增强免疫力，促进微循环，改善身体素质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7301" marR="47301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26714" y="6888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瑶族药浴的功效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184" y="116632"/>
            <a:ext cx="2050776" cy="5760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zh-CN" dirty="0" smtClean="0">
                <a:effectLst/>
              </a:rPr>
              <a:t>建设条件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7051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b="1" dirty="0"/>
              <a:t>政策条件</a:t>
            </a:r>
            <a:endParaRPr lang="zh-CN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2"/>
            <a:ext cx="9143999" cy="1340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4991596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2492896"/>
            <a:ext cx="492443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000" b="1" dirty="0"/>
              <a:t>瑶族</a:t>
            </a:r>
            <a:r>
              <a:rPr lang="zh-CN" altLang="zh-CN" sz="2000" b="1" dirty="0" smtClean="0"/>
              <a:t>药浴</a:t>
            </a:r>
            <a:endParaRPr lang="zh-CN" altLang="zh-CN" sz="2000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1835696" y="2755038"/>
          <a:ext cx="1800200" cy="84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184" y="116632"/>
            <a:ext cx="2050776" cy="5760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zh-CN" dirty="0" smtClean="0">
                <a:effectLst/>
              </a:rPr>
              <a:t>建设条件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218" y="689306"/>
            <a:ext cx="15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区位交通条件</a:t>
            </a:r>
            <a:endParaRPr lang="zh-CN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2"/>
            <a:ext cx="9143999" cy="1340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401157"/>
            <a:ext cx="7776864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</a:t>
            </a:r>
            <a:r>
              <a:rPr lang="zh-CN" altLang="zh-CN" dirty="0" smtClean="0">
                <a:latin typeface="华文楷体" charset="0"/>
                <a:ea typeface="华文楷体" charset="0"/>
              </a:rPr>
              <a:t>从</a:t>
            </a:r>
            <a:r>
              <a:rPr lang="zh-CN" altLang="zh-CN" dirty="0">
                <a:latin typeface="华文楷体" charset="0"/>
                <a:ea typeface="华文楷体" charset="0"/>
              </a:rPr>
              <a:t>江县区位优势明显，位于黔桂两省交界处，素有“黔南门户、桂北要津”之称，是贵州南下两广、东进两湖的桥头堡。从江交通</a:t>
            </a:r>
            <a:r>
              <a:rPr lang="zh-CN" altLang="zh-CN" dirty="0" smtClean="0">
                <a:latin typeface="华文楷体" charset="0"/>
                <a:ea typeface="华文楷体" charset="0"/>
              </a:rPr>
              <a:t>便捷</a:t>
            </a:r>
            <a:r>
              <a:rPr lang="zh-CN" altLang="zh-CN" dirty="0">
                <a:latin typeface="华文楷体" charset="0"/>
                <a:ea typeface="华文楷体" charset="0"/>
              </a:rPr>
              <a:t>，厦蓉高速、黎洛高速、等交通要道相互交汇，到黎平机场的距离约为</a:t>
            </a:r>
            <a:r>
              <a:rPr lang="en-US" altLang="zh-CN" dirty="0">
                <a:latin typeface="华文楷体" charset="0"/>
                <a:ea typeface="华文楷体" charset="0"/>
              </a:rPr>
              <a:t>60</a:t>
            </a:r>
            <a:r>
              <a:rPr lang="zh-CN" altLang="zh-CN" dirty="0">
                <a:latin typeface="华文楷体" charset="0"/>
                <a:ea typeface="华文楷体" charset="0"/>
              </a:rPr>
              <a:t>公里。</a:t>
            </a:r>
            <a:r>
              <a:rPr lang="en-US" altLang="zh-CN" dirty="0">
                <a:latin typeface="华文楷体" charset="0"/>
                <a:ea typeface="华文楷体" charset="0"/>
              </a:rPr>
              <a:t>2014</a:t>
            </a:r>
            <a:r>
              <a:rPr lang="zh-CN" altLang="zh-CN" dirty="0">
                <a:latin typeface="华文楷体" charset="0"/>
                <a:ea typeface="华文楷体" charset="0"/>
              </a:rPr>
              <a:t>年</a:t>
            </a:r>
            <a:r>
              <a:rPr lang="en-US" altLang="zh-CN" dirty="0">
                <a:latin typeface="华文楷体" charset="0"/>
                <a:ea typeface="华文楷体" charset="0"/>
              </a:rPr>
              <a:t>12</a:t>
            </a:r>
            <a:r>
              <a:rPr lang="zh-CN" altLang="zh-CN" dirty="0">
                <a:latin typeface="华文楷体" charset="0"/>
                <a:ea typeface="华文楷体" charset="0"/>
              </a:rPr>
              <a:t>月</a:t>
            </a:r>
            <a:r>
              <a:rPr lang="en-US" altLang="zh-CN" dirty="0">
                <a:latin typeface="华文楷体" charset="0"/>
                <a:ea typeface="华文楷体" charset="0"/>
              </a:rPr>
              <a:t>26</a:t>
            </a:r>
            <a:r>
              <a:rPr lang="zh-CN" altLang="zh-CN" dirty="0">
                <a:latin typeface="华文楷体" charset="0"/>
                <a:ea typeface="华文楷体" charset="0"/>
              </a:rPr>
              <a:t>日，贵广高铁全线开通运营，地处黔桂两省区交界处的从江县，</a:t>
            </a:r>
            <a:r>
              <a:rPr lang="zh-CN" altLang="zh-CN" dirty="0" smtClean="0">
                <a:latin typeface="华文楷体" charset="0"/>
                <a:ea typeface="华文楷体" charset="0"/>
              </a:rPr>
              <a:t>来了一个华丽转身</a:t>
            </a:r>
            <a:r>
              <a:rPr lang="zh-CN" altLang="en-US" dirty="0" smtClean="0">
                <a:latin typeface="华文楷体" charset="0"/>
                <a:ea typeface="华文楷体" charset="0"/>
              </a:rPr>
              <a:t>，</a:t>
            </a:r>
            <a:r>
              <a:rPr lang="zh-CN" altLang="zh-CN" dirty="0" smtClean="0">
                <a:latin typeface="华文楷体" charset="0"/>
                <a:ea typeface="华文楷体" charset="0"/>
              </a:rPr>
              <a:t>从江由贵州的</a:t>
            </a:r>
            <a:r>
              <a:rPr lang="zh-CN" altLang="zh-CN" dirty="0">
                <a:latin typeface="华文楷体" charset="0"/>
                <a:ea typeface="华文楷体" charset="0"/>
              </a:rPr>
              <a:t>“省尾”变成了贵州面向泛珠三角的“大南门、桥头堡”和沿海入黔“第一站、第一城、第一区”。优越的区位交通条件提高了从江的内外通达性，为该项目的建设、宣传和运营创造了十分有利的条件</a:t>
            </a:r>
            <a:r>
              <a:rPr lang="zh-CN" altLang="zh-CN" dirty="0" smtClean="0">
                <a:latin typeface="华文楷体" charset="0"/>
                <a:ea typeface="华文楷体" charset="0"/>
              </a:rPr>
              <a:t>。</a:t>
            </a:r>
            <a:endParaRPr lang="zh-CN" altLang="zh-CN" dirty="0">
              <a:latin typeface="华文楷体" charset="0"/>
              <a:ea typeface="华文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184" y="116632"/>
            <a:ext cx="2050776" cy="5760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zh-CN" dirty="0" smtClean="0">
                <a:effectLst/>
              </a:rPr>
              <a:t>建设条件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7051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区位交通条件</a:t>
            </a:r>
            <a:endParaRPr lang="zh-CN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2"/>
            <a:ext cx="9143999" cy="13407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744416" cy="3488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56" y="1844824"/>
            <a:ext cx="3923927" cy="3554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1266028"/>
            <a:ext cx="1908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+mn-ea"/>
              </a:rPr>
              <a:t>从江县区位图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184" y="116632"/>
            <a:ext cx="2050776" cy="5760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zh-CN" dirty="0" smtClean="0">
                <a:effectLst/>
              </a:rPr>
              <a:t>建设条件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产业发展条件</a:t>
            </a:r>
            <a:endParaRPr lang="zh-CN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2"/>
            <a:ext cx="9143999" cy="134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9612" y="2060848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</a:t>
            </a:r>
            <a:r>
              <a:rPr lang="zh-CN" altLang="en-US" dirty="0" smtClean="0"/>
              <a:t>强</a:t>
            </a:r>
            <a:r>
              <a:rPr lang="zh-CN" altLang="en-US" dirty="0"/>
              <a:t>身健体，在理想的养生场所进行适时运动达到锻炼的目的；医疗，通过优质的生态环境，针对各种疾病进行康复治疗；修复保健</a:t>
            </a:r>
            <a:r>
              <a:rPr lang="zh-CN" altLang="en-US" dirty="0" smtClean="0"/>
              <a:t>，寻找修复环境</a:t>
            </a:r>
            <a:r>
              <a:rPr lang="zh-CN" altLang="en-US" dirty="0"/>
              <a:t>；生活方式的体验，体验少数民族生活文化风情</a:t>
            </a:r>
            <a:r>
              <a:rPr lang="zh-CN" altLang="en-US" dirty="0" smtClean="0"/>
              <a:t>。</a:t>
            </a:r>
            <a:endParaRPr lang="en-US" altLang="zh-CN" dirty="0">
              <a:latin typeface="华文楷体" charset="0"/>
              <a:ea typeface="华文楷体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楷体" charset="0"/>
                <a:ea typeface="华文楷体" charset="0"/>
              </a:rPr>
              <a:t>   </a:t>
            </a:r>
            <a:r>
              <a:rPr lang="zh-CN" altLang="zh-CN" dirty="0" smtClean="0">
                <a:latin typeface="华文楷体" charset="0"/>
                <a:ea typeface="华文楷体" charset="0"/>
              </a:rPr>
              <a:t>从江为</a:t>
            </a:r>
            <a:r>
              <a:rPr lang="zh-CN" altLang="zh-CN" dirty="0">
                <a:latin typeface="华文楷体" charset="0"/>
                <a:ea typeface="华文楷体" charset="0"/>
              </a:rPr>
              <a:t>苗族、侗族、壮族、瑶族等少数民族聚集地，少数民族人口占全县总人口的</a:t>
            </a:r>
            <a:r>
              <a:rPr lang="en-US" altLang="zh-CN" dirty="0">
                <a:latin typeface="华文楷体" charset="0"/>
                <a:ea typeface="华文楷体" charset="0"/>
              </a:rPr>
              <a:t>94%</a:t>
            </a:r>
            <a:r>
              <a:rPr lang="zh-CN" altLang="zh-CN" dirty="0">
                <a:latin typeface="华文楷体" charset="0"/>
                <a:ea typeface="华文楷体" charset="0"/>
              </a:rPr>
              <a:t>，少数民族风情浓郁，养生资源丰富且独特，此外从江盛产“九龙胆”、“血藤”等稀少中药材。为项目建设提供了独特的优势条件。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2416</Words>
  <Application>Microsoft Macintosh PowerPoint</Application>
  <PresentationFormat>全屏显示(4:3)</PresentationFormat>
  <Paragraphs>287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跋涉</vt:lpstr>
      <vt:lpstr>幻灯片 1</vt:lpstr>
      <vt:lpstr>一、项目概况 </vt:lpstr>
      <vt:lpstr>幻灯片 3</vt:lpstr>
      <vt:lpstr>二、建设条件</vt:lpstr>
      <vt:lpstr>建设条件 </vt:lpstr>
      <vt:lpstr>建设条件</vt:lpstr>
      <vt:lpstr>建设条件</vt:lpstr>
      <vt:lpstr>建设条件</vt:lpstr>
      <vt:lpstr>建设条件</vt:lpstr>
      <vt:lpstr>三、建设地点 </vt:lpstr>
      <vt:lpstr>四、建设方案</vt:lpstr>
      <vt:lpstr>建设方案</vt:lpstr>
      <vt:lpstr>五、预期投资 </vt:lpstr>
      <vt:lpstr>预期投资</vt:lpstr>
      <vt:lpstr>预期投资</vt:lpstr>
      <vt:lpstr>六、市场分析 </vt:lpstr>
      <vt:lpstr>市场分析 </vt:lpstr>
      <vt:lpstr>七、风险分析 </vt:lpstr>
      <vt:lpstr>风险分析</vt:lpstr>
      <vt:lpstr>风险分析</vt:lpstr>
      <vt:lpstr>八、盈利分析 </vt:lpstr>
      <vt:lpstr>盈利分析</vt:lpstr>
      <vt:lpstr>盈利分析</vt:lpstr>
      <vt:lpstr>盈利分析 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岑巩县温泉综合开发项目 </dc:title>
  <dc:creator>win7</dc:creator>
  <cp:lastModifiedBy>lenovo</cp:lastModifiedBy>
  <cp:revision>70</cp:revision>
  <dcterms:created xsi:type="dcterms:W3CDTF">2016-04-20T00:28:00Z</dcterms:created>
  <dcterms:modified xsi:type="dcterms:W3CDTF">2016-06-10T14:33:51Z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